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7" r:id="rId3"/>
    <p:sldMasterId id="2147483716" r:id="rId4"/>
    <p:sldMasterId id="2147483721" r:id="rId5"/>
    <p:sldMasterId id="2147483745" r:id="rId6"/>
    <p:sldMasterId id="2147483770" r:id="rId7"/>
  </p:sldMasterIdLst>
  <p:notesMasterIdLst>
    <p:notesMasterId r:id="rId33"/>
  </p:notesMasterIdLst>
  <p:sldIdLst>
    <p:sldId id="256" r:id="rId8"/>
    <p:sldId id="268" r:id="rId9"/>
    <p:sldId id="269" r:id="rId10"/>
    <p:sldId id="257" r:id="rId11"/>
    <p:sldId id="263" r:id="rId12"/>
    <p:sldId id="264" r:id="rId13"/>
    <p:sldId id="262" r:id="rId14"/>
    <p:sldId id="267" r:id="rId15"/>
    <p:sldId id="266" r:id="rId16"/>
    <p:sldId id="271" r:id="rId17"/>
    <p:sldId id="282" r:id="rId18"/>
    <p:sldId id="272" r:id="rId19"/>
    <p:sldId id="273" r:id="rId20"/>
    <p:sldId id="274" r:id="rId21"/>
    <p:sldId id="275" r:id="rId22"/>
    <p:sldId id="278" r:id="rId23"/>
    <p:sldId id="276" r:id="rId24"/>
    <p:sldId id="277" r:id="rId25"/>
    <p:sldId id="279" r:id="rId26"/>
    <p:sldId id="280" r:id="rId27"/>
    <p:sldId id="281" r:id="rId28"/>
    <p:sldId id="259" r:id="rId29"/>
    <p:sldId id="270" r:id="rId30"/>
    <p:sldId id="283" r:id="rId31"/>
    <p:sldId id="285" r:id="rId3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0" d="100"/>
          <a:sy n="90" d="100"/>
        </p:scale>
        <p:origin x="54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10D28-79FD-4E16-BDC4-4399B1D85737}" type="datetimeFigureOut">
              <a:rPr lang="ko-KR" altLang="en-US" smtClean="0"/>
              <a:t>2016-07-28</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A7A07-F523-4528-A6AA-EFF67E2F9394}" type="slidenum">
              <a:rPr lang="ko-KR" altLang="en-US" smtClean="0"/>
              <a:t>‹#›</a:t>
            </a:fld>
            <a:endParaRPr lang="ko-KR" altLang="en-US"/>
          </a:p>
        </p:txBody>
      </p:sp>
    </p:spTree>
    <p:extLst>
      <p:ext uri="{BB962C8B-B14F-4D97-AF65-F5344CB8AC3E}">
        <p14:creationId xmlns:p14="http://schemas.microsoft.com/office/powerpoint/2010/main" val="131459946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2299132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9567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71" b="1" dirty="0">
                <a:solidFill>
                  <a:schemeClr val="tx1"/>
                </a:solidFill>
                <a:latin typeface="+mn-lt"/>
              </a:rPr>
              <a:t>Converged</a:t>
            </a:r>
            <a:r>
              <a:rPr lang="en-US" sz="1471" dirty="0">
                <a:solidFill>
                  <a:schemeClr val="tx1"/>
                </a:solidFill>
                <a:latin typeface="+mn-lt"/>
              </a:rPr>
              <a:t> APIs, write </a:t>
            </a:r>
            <a:r>
              <a:rPr lang="en-US" sz="1471" b="1" dirty="0">
                <a:solidFill>
                  <a:schemeClr val="tx1"/>
                </a:solidFill>
                <a:latin typeface="+mn-lt"/>
              </a:rPr>
              <a:t>ONE</a:t>
            </a:r>
            <a:r>
              <a:rPr lang="en-US" sz="1471" dirty="0">
                <a:solidFill>
                  <a:schemeClr val="tx1"/>
                </a:solidFill>
                <a:latin typeface="+mn-lt"/>
              </a:rPr>
              <a:t> Universal App and target all Windows 10 editions</a:t>
            </a:r>
          </a:p>
          <a:p>
            <a:pPr marL="252134" lvl="1" indent="-252134"/>
            <a:r>
              <a:rPr lang="en-US" sz="1471" b="1" dirty="0"/>
              <a:t>Scale</a:t>
            </a:r>
            <a:r>
              <a:rPr lang="en-US" sz="1471" dirty="0"/>
              <a:t> and get </a:t>
            </a:r>
            <a:r>
              <a:rPr lang="en-US" sz="1471" b="1" dirty="0"/>
              <a:t>higher ROI </a:t>
            </a:r>
            <a:r>
              <a:rPr lang="en-US" sz="1471" dirty="0"/>
              <a:t>by selling same App to all Windows 10 editions OEMs/ODMSs</a:t>
            </a:r>
          </a:p>
          <a:p>
            <a:pPr marL="252134" lvl="1" indent="-252134"/>
            <a:r>
              <a:rPr lang="en-US" sz="1471" dirty="0"/>
              <a:t>Reuse </a:t>
            </a:r>
            <a:r>
              <a:rPr lang="en-US" sz="1471" b="1" dirty="0"/>
              <a:t>existing development skills</a:t>
            </a: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WinHEC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7/28/2016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13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Event Hubs is a highly scalable publish-subscribe service </a:t>
            </a:r>
            <a:r>
              <a:rPr lang="en-US" dirty="0"/>
              <a:t>optimized for reliably</a:t>
            </a:r>
            <a:r>
              <a:rPr lang="en-US" baseline="0" dirty="0"/>
              <a:t> ingesting h</a:t>
            </a:r>
            <a:r>
              <a:rPr lang="en-US" dirty="0"/>
              <a:t>igh volumes of </a:t>
            </a:r>
            <a:r>
              <a:rPr lang="en-US" b="0" baseline="0" dirty="0"/>
              <a:t>data</a:t>
            </a:r>
            <a:r>
              <a:rPr lang="en-US" dirty="0"/>
              <a:t>.</a:t>
            </a:r>
            <a:r>
              <a:rPr lang="en-US" baseline="0" dirty="0"/>
              <a:t> </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Event</a:t>
            </a:r>
            <a:r>
              <a:rPr lang="en-US" sz="900" b="0" i="0" kern="1200" baseline="0" dirty="0">
                <a:solidFill>
                  <a:schemeClr val="tx1"/>
                </a:solidFill>
                <a:effectLst/>
                <a:latin typeface="Segoe UI Light" pitchFamily="34" charset="0"/>
                <a:ea typeface="+mn-ea"/>
                <a:cs typeface="+mn-cs"/>
              </a:rPr>
              <a:t> Hubs can process </a:t>
            </a:r>
            <a:r>
              <a:rPr lang="en-US" sz="900" b="0" i="0" kern="1200" dirty="0">
                <a:solidFill>
                  <a:schemeClr val="tx1"/>
                </a:solidFill>
                <a:effectLst/>
                <a:latin typeface="Segoe UI Light" pitchFamily="34" charset="0"/>
                <a:ea typeface="+mn-ea"/>
                <a:cs typeface="+mn-cs"/>
              </a:rPr>
              <a:t>millions of events per second and stream them into multiple applications. This lets you analyze the massive amounts of data produced by your connected devices and applications. Once Event Hubs has collected the data, transform and store it by using any real-time analytics provider or with batching/storage adapters.</a:t>
            </a:r>
            <a:endParaRPr lang="en-US" dirty="0"/>
          </a:p>
          <a:p>
            <a:endParaRPr lang="en-US" baseline="0" dirty="0"/>
          </a:p>
          <a:p>
            <a:r>
              <a:rPr lang="en-US" b="1" baseline="0" dirty="0"/>
              <a:t>T: Cortana Intelligence take all of this data and stores it using Big Data storage technologies. </a:t>
            </a:r>
          </a:p>
          <a:p>
            <a:endParaRPr lang="en-US" baseline="0" dirty="0"/>
          </a:p>
          <a:p>
            <a:endParaRPr lang="en-US" baseline="0" dirty="0"/>
          </a:p>
          <a:p>
            <a:endParaRPr lang="en-US" baseline="0" dirty="0"/>
          </a:p>
          <a:p>
            <a:r>
              <a:rPr lang="en-US"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An application can benefit from Event hub when you have a large amount of data coming in, and at the same time, you need to process that large amount of data without risking any loss.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 example, you have a voice dictation application, and you collect the audio,</a:t>
            </a:r>
            <a:r>
              <a:rPr lang="en-US" baseline="0" dirty="0"/>
              <a:t> and use a service bus to send it to windows, but have a lot of users. You would be better off using event hub and processing that data through stream analytics to sort the data, and from there route into whatever processing pipe you have set up. Because you need your user input and the feedback to be as quick as possible, while running analytics on the data, event hub will allow you to scale at the pace needed.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7/28/2016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6867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aka.ms/smartbuildingsISP" TargetMode="External"/><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t>2016-07-28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1263981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t>2016-07-28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12981781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609600" y="1057178"/>
            <a:ext cx="10972799" cy="5299172"/>
          </a:xfrm>
        </p:spPr>
        <p:txBody>
          <a:bodyPr/>
          <a:lstStyle>
            <a:lvl1pPr>
              <a:defRPr sz="2400">
                <a:solidFill>
                  <a:schemeClr val="tx1">
                    <a:lumMod val="65000"/>
                    <a:lumOff val="35000"/>
                  </a:schemeClr>
                </a:solidFill>
              </a:defRPr>
            </a:lvl1pPr>
            <a:lvl2pPr>
              <a:defRPr sz="2200">
                <a:solidFill>
                  <a:schemeClr val="tx1">
                    <a:lumMod val="65000"/>
                    <a:lumOff val="35000"/>
                  </a:schemeClr>
                </a:solidFill>
              </a:defRPr>
            </a:lvl2pPr>
            <a:lvl3pPr>
              <a:defRPr sz="2000">
                <a:solidFill>
                  <a:schemeClr val="tx1">
                    <a:lumMod val="65000"/>
                    <a:lumOff val="35000"/>
                  </a:schemeClr>
                </a:solidFill>
              </a:defRPr>
            </a:lvl3pPr>
            <a:lvl4pPr>
              <a:defRPr sz="1900">
                <a:solidFill>
                  <a:schemeClr val="tx1">
                    <a:lumMod val="65000"/>
                    <a:lumOff val="35000"/>
                  </a:schemeClr>
                </a:solidFill>
              </a:defRPr>
            </a:lvl4pPr>
            <a:lvl5pPr>
              <a:defRPr sz="1800">
                <a:solidFill>
                  <a:schemeClr val="tx1">
                    <a:lumMod val="65000"/>
                    <a:lumOff val="35000"/>
                  </a:schemeClr>
                </a:solidFill>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직사각형 7"/>
          <p:cNvSpPr/>
          <p:nvPr userDrawn="1"/>
        </p:nvSpPr>
        <p:spPr>
          <a:xfrm>
            <a:off x="0" y="6783184"/>
            <a:ext cx="12192000" cy="7481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 name="직사각형 8"/>
          <p:cNvSpPr/>
          <p:nvPr userDrawn="1"/>
        </p:nvSpPr>
        <p:spPr>
          <a:xfrm>
            <a:off x="0" y="724884"/>
            <a:ext cx="12192000" cy="89763"/>
          </a:xfrm>
          <a:prstGeom prst="rect">
            <a:avLst/>
          </a:prstGeom>
          <a:pattFill prst="pct30">
            <a:fgClr>
              <a:schemeClr val="accent1">
                <a:lumMod val="40000"/>
                <a:lumOff val="6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 name="제목 1"/>
          <p:cNvSpPr>
            <a:spLocks noGrp="1"/>
          </p:cNvSpPr>
          <p:nvPr>
            <p:ph type="title"/>
          </p:nvPr>
        </p:nvSpPr>
        <p:spPr>
          <a:xfrm>
            <a:off x="764630" y="179599"/>
            <a:ext cx="10515600" cy="499399"/>
          </a:xfrm>
        </p:spPr>
        <p:txBody>
          <a:bodyPr anchor="t">
            <a:normAutofit/>
          </a:bodyPr>
          <a:lstStyle>
            <a:lvl1pPr>
              <a:defRPr sz="2800" b="1">
                <a:solidFill>
                  <a:schemeClr val="tx1">
                    <a:lumMod val="65000"/>
                    <a:lumOff val="35000"/>
                  </a:schemeClr>
                </a:solidFill>
              </a:defRPr>
            </a:lvl1pPr>
          </a:lstStyle>
          <a:p>
            <a:r>
              <a:rPr lang="ko-KR" altLang="en-US"/>
              <a:t>마스터 제목 스타일 편집</a:t>
            </a:r>
          </a:p>
        </p:txBody>
      </p:sp>
      <p:pic>
        <p:nvPicPr>
          <p:cNvPr id="11" name="그림 10"/>
          <p:cNvPicPr>
            <a:picLocks noChangeAspect="1"/>
          </p:cNvPicPr>
          <p:nvPr userDrawn="1"/>
        </p:nvPicPr>
        <p:blipFill>
          <a:blip r:embed="rId2"/>
          <a:stretch>
            <a:fillRect/>
          </a:stretch>
        </p:blipFill>
        <p:spPr>
          <a:xfrm>
            <a:off x="143300" y="111512"/>
            <a:ext cx="584399" cy="571555"/>
          </a:xfrm>
          <a:prstGeom prst="rect">
            <a:avLst/>
          </a:prstGeom>
        </p:spPr>
      </p:pic>
    </p:spTree>
    <p:extLst>
      <p:ext uri="{BB962C8B-B14F-4D97-AF65-F5344CB8AC3E}">
        <p14:creationId xmlns:p14="http://schemas.microsoft.com/office/powerpoint/2010/main" val="109317708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86197" y="5628601"/>
            <a:ext cx="1819605" cy="669333"/>
          </a:xfrm>
          <a:prstGeom prst="rect">
            <a:avLst/>
          </a:prstGeom>
        </p:spPr>
      </p:pic>
    </p:spTree>
    <p:extLst>
      <p:ext uri="{BB962C8B-B14F-4D97-AF65-F5344CB8AC3E}">
        <p14:creationId xmlns:p14="http://schemas.microsoft.com/office/powerpoint/2010/main" val="283541123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5" y="-157169"/>
            <a:ext cx="5602654" cy="51620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904185504"/>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6" y="-157169"/>
            <a:ext cx="5602652" cy="51620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157565048"/>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5" y="-157169"/>
            <a:ext cx="5602654" cy="516208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44915538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5" y="-157169"/>
            <a:ext cx="5602654" cy="51620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037798812"/>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6" y="-157168"/>
            <a:ext cx="5602652" cy="5162079"/>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4154371648"/>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6" y="-157168"/>
            <a:ext cx="5602652" cy="5162079"/>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10265432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5" y="-157169"/>
            <a:ext cx="5602654" cy="51620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424198737"/>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5" y="-157169"/>
            <a:ext cx="5602654" cy="51620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94827651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t>2016-07-28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37138876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5" y="-157169"/>
            <a:ext cx="5602654" cy="51620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50930834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6" y="-157169"/>
            <a:ext cx="5602652" cy="51620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910570181"/>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6" y="-157168"/>
            <a:ext cx="5602652" cy="5162079"/>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43761084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835" y="-157169"/>
            <a:ext cx="5602654" cy="516208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150884042"/>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982190925"/>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365684255"/>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739815994"/>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06579" y="1789606"/>
            <a:ext cx="3131824" cy="3816727"/>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17028182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85690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638315"/>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267112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6154499"/>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0528569"/>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673886728"/>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333587"/>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8"/>
            <a:ext cx="5602652" cy="5162079"/>
          </a:xfrm>
          <a:prstGeom prst="rect">
            <a:avLst/>
          </a:prstGeom>
        </p:spPr>
      </p:pic>
      <p:sp>
        <p:nvSpPr>
          <p:cNvPr id="5" name="TextBox 4"/>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4159107235"/>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9"/>
            <a:ext cx="5602652" cy="5162080"/>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62643525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8"/>
            <a:ext cx="5602652" cy="5162079"/>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51389027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8"/>
            <a:ext cx="5602651" cy="5162079"/>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19922963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9"/>
            <a:ext cx="5602651" cy="5162078"/>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53336395"/>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9"/>
            <a:ext cx="5602650" cy="5162078"/>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73523593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224138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207569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8"/>
            <a:ext cx="5602650" cy="5162077"/>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24944767"/>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8"/>
            <a:ext cx="5602649" cy="5162077"/>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763117554"/>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9"/>
            <a:ext cx="5602649" cy="5162076"/>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New</a:t>
            </a:r>
            <a:r>
              <a:rPr lang="en-US" sz="5294" baseline="0" dirty="0">
                <a:gradFill>
                  <a:gsLst>
                    <a:gs pos="2917">
                      <a:schemeClr val="tx1"/>
                    </a:gs>
                    <a:gs pos="30000">
                      <a:schemeClr val="tx1"/>
                    </a:gs>
                  </a:gsLst>
                  <a:lin ang="5400000" scaled="0"/>
                </a:gradFill>
                <a:latin typeface="+mj-lt"/>
              </a:rPr>
              <a:t> York</a:t>
            </a:r>
            <a:r>
              <a:rPr lang="en-US" sz="5294"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488420725"/>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9"/>
            <a:ext cx="5602648" cy="5162076"/>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87488317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8"/>
            <a:ext cx="5602648" cy="5162075"/>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667464923"/>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8151" y="-157168"/>
            <a:ext cx="5602647" cy="5162075"/>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Thank you</a:t>
            </a:r>
          </a:p>
          <a:p>
            <a:pPr>
              <a:lnSpc>
                <a:spcPct val="90000"/>
              </a:lnSpc>
              <a:spcAft>
                <a:spcPts val="588"/>
              </a:spcAft>
            </a:pPr>
            <a:r>
              <a:rPr lang="en-US" sz="5294"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075611222"/>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416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889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9215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9452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893607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471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0819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4934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3867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61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06433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53914684"/>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11610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802030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7679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8030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6145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t>2016-07-28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324785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94691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51279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0190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667462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8303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8103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325742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5415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369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5004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8DC95F81-F393-48E0-8BA5-6FFB924FDFF2}" type="datetimeFigureOut">
              <a:rPr lang="ko-KR" altLang="en-US" smtClean="0"/>
              <a:t>2016-07-28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1252732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583140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1152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142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4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61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5505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8908091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9288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9551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245319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8DC95F81-F393-48E0-8BA5-6FFB924FDFF2}" type="datetimeFigureOut">
              <a:rPr lang="ko-KR" altLang="en-US" smtClean="0"/>
              <a:t>2016-07-28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4558885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extLst>
      <p:ext uri="{BB962C8B-B14F-4D97-AF65-F5344CB8AC3E}">
        <p14:creationId xmlns:p14="http://schemas.microsoft.com/office/powerpoint/2010/main" val="1608444965"/>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3034046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60688038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44868753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446952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89514782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3167037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5793525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292497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6074420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8DC95F81-F393-48E0-8BA5-6FFB924FDFF2}" type="datetimeFigureOut">
              <a:rPr lang="ko-KR" altLang="en-US" smtClean="0"/>
              <a:t>2016-07-28</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14523597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6789887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26647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86554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42568767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655333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977344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Review</a:t>
            </a:r>
          </a:p>
        </p:txBody>
      </p:sp>
    </p:spTree>
    <p:extLst>
      <p:ext uri="{BB962C8B-B14F-4D97-AF65-F5344CB8AC3E}">
        <p14:creationId xmlns:p14="http://schemas.microsoft.com/office/powerpoint/2010/main" val="1706615614"/>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54036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375497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41381951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8DC95F81-F393-48E0-8BA5-6FFB924FDFF2}" type="datetimeFigureOut">
              <a:rPr lang="ko-KR" altLang="en-US" smtClean="0"/>
              <a:t>2016-07-28</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28014365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3182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176155306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4353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133243636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83930979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4044669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1607151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1F80ADC6-5EDD-452C-9C52-3619FED993FA}" type="datetimeFigureOut">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2016-07-28</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5" name="바닥글 개체 틀 4"/>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6" name="슬라이드 번호 개체 틀 5"/>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3A32577-4FD0-4182-8956-ECCF49E5E615}" type="slidenum">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47625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353292" y="159786"/>
            <a:ext cx="9538982" cy="381496"/>
          </a:xfrm>
        </p:spPr>
        <p:txBody>
          <a:bodyPr>
            <a:normAutofit/>
          </a:bodyPr>
          <a:lstStyle>
            <a:lvl1pPr>
              <a:defRPr sz="2800">
                <a:solidFill>
                  <a:schemeClr val="tx1">
                    <a:lumMod val="65000"/>
                    <a:lumOff val="35000"/>
                  </a:schemeClr>
                </a:solidFill>
                <a:effectLst>
                  <a:outerShdw blurRad="38100" dist="38100" dir="2700000" algn="tl">
                    <a:srgbClr val="000000">
                      <a:alpha val="43137"/>
                    </a:srgbClr>
                  </a:outerShdw>
                </a:effectLst>
              </a:defRPr>
            </a:lvl1pPr>
          </a:lstStyle>
          <a:p>
            <a:r>
              <a:rPr lang="ko-KR" altLang="en-US"/>
              <a:t>마스터 제목 스타일 편집</a:t>
            </a:r>
            <a:endParaRPr lang="ko-KR" altLang="en-US" dirty="0"/>
          </a:p>
        </p:txBody>
      </p:sp>
      <p:sp>
        <p:nvSpPr>
          <p:cNvPr id="3" name="날짜 개체 틀 2"/>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1F80ADC6-5EDD-452C-9C52-3619FED993FA}" type="datetimeFigureOut">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2016-07-28</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4" name="바닥글 개체 틀 3"/>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5" name="슬라이드 번호 개체 틀 4"/>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3A32577-4FD0-4182-8956-ECCF49E5E615}" type="slidenum">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6" name="직사각형 5"/>
          <p:cNvSpPr/>
          <p:nvPr userDrawn="1"/>
        </p:nvSpPr>
        <p:spPr>
          <a:xfrm>
            <a:off x="0" y="660206"/>
            <a:ext cx="12192000" cy="775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 name="TextBox 6"/>
          <p:cNvSpPr txBox="1"/>
          <p:nvPr userDrawn="1"/>
        </p:nvSpPr>
        <p:spPr>
          <a:xfrm>
            <a:off x="0" y="6582975"/>
            <a:ext cx="1063112" cy="276999"/>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50" charset="-127"/>
                <a:cs typeface="+mn-cs"/>
              </a:rPr>
              <a:t>Internal only</a:t>
            </a:r>
            <a:endParaRPr kumimoji="0" lang="ko-KR" altLang="en-US" sz="12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856915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1F80ADC6-5EDD-452C-9C52-3619FED993FA}" type="datetimeFigureOut">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2016-07-28</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3" name="바닥글 개체 틀 2"/>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4" name="슬라이드 번호 개체 틀 3"/>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3A32577-4FD0-4182-8956-ECCF49E5E615}" type="slidenum">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04655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C95F81-F393-48E0-8BA5-6FFB924FDFF2}" type="datetimeFigureOut">
              <a:rPr lang="ko-KR" altLang="en-US" smtClean="0"/>
              <a:t>2016-07-28</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4416692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060107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71760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1541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0583993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712383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143155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4117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536019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0232866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0806716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8DC95F81-F393-48E0-8BA5-6FFB924FDFF2}" type="datetimeFigureOut">
              <a:rPr lang="ko-KR" altLang="en-US" smtClean="0"/>
              <a:t>2016-07-28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2162904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4689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91027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105370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262608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450158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384997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59259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89218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0789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35542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8DC95F81-F393-48E0-8BA5-6FFB924FDFF2}" type="datetimeFigureOut">
              <a:rPr lang="ko-KR" altLang="en-US" smtClean="0"/>
              <a:t>2016-07-28</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16693857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362082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685479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latin typeface="Segoe UI"/>
              <a:ea typeface="+mn-ea"/>
              <a:cs typeface="+mn-cs"/>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latin typeface="Segoe UI"/>
              <a:ea typeface="+mn-ea"/>
              <a:cs typeface="+mn-cs"/>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18109991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514777"/>
      </p:ext>
    </p:extLst>
  </p:cSld>
  <p:clrMapOvr>
    <a:masterClrMapping/>
  </p:clrMapOvr>
  <p:extLst>
    <p:ext uri="{DCECCB84-F9BA-43D5-87BE-67443E8EF086}">
      <p15:sldGuideLst xmlns:p15="http://schemas.microsoft.com/office/powerpoint/2012/main">
        <p15:guide id="1" orient="horz" pos="3168">
          <p15:clr>
            <a:srgbClr val="9FCC3B"/>
          </p15:clr>
        </p15:guide>
        <p15:guide id="2" pos="4896">
          <p15:clr>
            <a:srgbClr val="9FCC3B"/>
          </p15:clr>
        </p15:guide>
        <p15:guide id="3" pos="144">
          <p15:clr>
            <a:srgbClr val="FDE53C"/>
          </p15:clr>
        </p15:guide>
        <p15:guide id="5" orient="horz" pos="4632">
          <p15:clr>
            <a:srgbClr val="FDE53C"/>
          </p15:clr>
        </p15:guide>
        <p15:guide id="7" pos="9696">
          <p15:clr>
            <a:srgbClr val="FDE53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tx1">
              <a:alpha val="80000"/>
            </a:schemeClr>
          </a:solidFill>
          <a:ln w="6350" cmpd="sng">
            <a:no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lIns="57131" tIns="57131" rIns="21427" bIns="21427" spcCol="0" rtlCol="0" anchor="b" anchorCtr="0"/>
          <a:lstStyle/>
          <a:p>
            <a:pPr marL="0" marR="0" lvl="0" indent="0" algn="ctr" defTabSz="582530" rtl="0" eaLnBrk="1" fontAlgn="auto" latinLnBrk="0" hangingPunct="1">
              <a:lnSpc>
                <a:spcPct val="100000"/>
              </a:lnSpc>
              <a:spcBef>
                <a:spcPts val="0"/>
              </a:spcBef>
              <a:spcAft>
                <a:spcPts val="0"/>
              </a:spcAft>
              <a:buClrTx/>
              <a:buSzTx/>
              <a:buFontTx/>
              <a:buNone/>
              <a:tabLst/>
              <a:defRPr/>
            </a:pPr>
            <a:endParaRPr kumimoji="0" lang="en-US" sz="511"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22969125"/>
      </p:ext>
    </p:extLst>
  </p:cSld>
  <p:clrMapOvr>
    <a:masterClrMapping/>
  </p:clrMapOvr>
  <p:extLst>
    <p:ext uri="{DCECCB84-F9BA-43D5-87BE-67443E8EF086}">
      <p15:sldGuideLst xmlns:p15="http://schemas.microsoft.com/office/powerpoint/2012/main">
        <p15:guide id="1" orient="horz" pos="3168">
          <p15:clr>
            <a:srgbClr val="9FCC3B"/>
          </p15:clr>
        </p15:guide>
        <p15:guide id="2" pos="4896">
          <p15:clr>
            <a:srgbClr val="9FCC3B"/>
          </p15:clr>
        </p15:guide>
        <p15:guide id="3" pos="1944">
          <p15:clr>
            <a:srgbClr val="FDE53C"/>
          </p15:clr>
        </p15:guide>
        <p15:guide id="4" orient="horz" pos="360">
          <p15:clr>
            <a:srgbClr val="FBAE40"/>
          </p15:clr>
        </p15:guide>
        <p15:guide id="5" orient="horz" pos="4632">
          <p15:clr>
            <a:srgbClr val="FDE53C"/>
          </p15:clr>
        </p15:guide>
        <p15:guide id="6" orient="horz" pos="120">
          <p15:clr>
            <a:srgbClr val="FDE53C"/>
          </p15:clr>
        </p15:guide>
        <p15:guide id="7" pos="9696">
          <p15:clr>
            <a:srgbClr val="FDE53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73936" y="3133259"/>
            <a:ext cx="2721570" cy="551393"/>
          </a:xfrm>
          <a:prstGeom prst="rect">
            <a:avLst/>
          </a:prstGeom>
        </p:spPr>
      </p:pic>
      <p:sp>
        <p:nvSpPr>
          <p:cNvPr id="3" name="Text Box 3"/>
          <p:cNvSpPr txBox="1">
            <a:spLocks noChangeArrowheads="1"/>
          </p:cNvSpPr>
          <p:nvPr userDrawn="1"/>
        </p:nvSpPr>
        <p:spPr bwMode="blackWhite">
          <a:xfrm>
            <a:off x="262426" y="5843692"/>
            <a:ext cx="10547163" cy="543788"/>
          </a:xfrm>
          <a:prstGeom prst="rect">
            <a:avLst/>
          </a:prstGeom>
        </p:spPr>
        <p:txBody>
          <a:bodyPr vert="horz" wrap="square" lIns="161081" tIns="128866" rIns="161081" bIns="128866" numCol="1" anchor="t" anchorCtr="0" compatLnSpc="1">
            <a:prstTxWarp prst="textNoShape">
              <a:avLst/>
            </a:prstTxWarp>
            <a:spAutoFit/>
          </a:bodyPr>
          <a:lstStyle/>
          <a:p>
            <a:pPr marL="0" marR="0" lvl="0" indent="0" algn="l" defTabSz="821099" rtl="0" eaLnBrk="0" fontAlgn="auto" latinLnBrk="0" hangingPunct="0">
              <a:lnSpc>
                <a:spcPct val="100000"/>
              </a:lnSpc>
              <a:spcBef>
                <a:spcPts val="0"/>
              </a:spcBef>
              <a:spcAft>
                <a:spcPts val="0"/>
              </a:spcAft>
              <a:buClrTx/>
              <a:buSzTx/>
              <a:buFontTx/>
              <a:buNone/>
              <a:tabLst/>
              <a:defRPr/>
            </a:pPr>
            <a:r>
              <a:rPr kumimoji="0" lang="en-US" sz="614" b="0" i="0" u="none" strike="noStrike" kern="1200" cap="none" spc="0" normalizeH="0" baseline="0" noProof="0" dirty="0">
                <a:ln>
                  <a:noFill/>
                </a:ln>
                <a:gradFill>
                  <a:gsLst>
                    <a:gs pos="0">
                      <a:prstClr val="white"/>
                    </a:gs>
                    <a:gs pos="100000">
                      <a:prstClr val="white"/>
                    </a:gs>
                  </a:gsLst>
                  <a:lin ang="5400000" scaled="0"/>
                </a:gradFill>
                <a:effectLst/>
                <a:uLnTx/>
                <a:uFillTx/>
                <a:latin typeface="Calibri" panose="020F0502020204030204"/>
                <a:ea typeface="+mn-ea"/>
                <a:cs typeface="Segoe UI" pitchFamily="34" charset="0"/>
              </a:rPr>
              <a:t>© 2016 Microsoft Corporation. All rights reserved. Microsoft, Windows, and other product names are or may be registered trademarks and/or trademarks in the U.S. and/or other countries.</a:t>
            </a:r>
          </a:p>
          <a:p>
            <a:pPr marL="0" marR="0" lvl="0" indent="0" algn="l" defTabSz="821099" rtl="0" eaLnBrk="0" fontAlgn="auto" latinLnBrk="0" hangingPunct="0">
              <a:lnSpc>
                <a:spcPct val="100000"/>
              </a:lnSpc>
              <a:spcBef>
                <a:spcPts val="0"/>
              </a:spcBef>
              <a:spcAft>
                <a:spcPts val="0"/>
              </a:spcAft>
              <a:buClrTx/>
              <a:buSzTx/>
              <a:buFontTx/>
              <a:buNone/>
              <a:tabLst/>
              <a:defRPr/>
            </a:pPr>
            <a:r>
              <a:rPr kumimoji="0" lang="en-US" sz="614" b="0" i="0" u="none" strike="noStrike" kern="1200" cap="none" spc="0" normalizeH="0" baseline="0" noProof="0" dirty="0">
                <a:ln>
                  <a:noFill/>
                </a:ln>
                <a:gradFill>
                  <a:gsLst>
                    <a:gs pos="0">
                      <a:prstClr val="white"/>
                    </a:gs>
                    <a:gs pos="100000">
                      <a:prstClr val="white"/>
                    </a:gs>
                  </a:gsLst>
                  <a:lin ang="5400000" scaled="0"/>
                </a:gradFill>
                <a:effectLst/>
                <a:uLnTx/>
                <a:uFillTx/>
                <a:latin typeface="Calibri" panose="020F0502020204030204"/>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Rectangle 4"/>
          <p:cNvSpPr/>
          <p:nvPr userDrawn="1"/>
        </p:nvSpPr>
        <p:spPr bwMode="auto">
          <a:xfrm>
            <a:off x="111148" y="6342795"/>
            <a:ext cx="1942252" cy="4235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311" tIns="131450" rIns="164311" bIns="131450" numCol="1" spcCol="0" rtlCol="0" fromWordArt="0" anchor="t" anchorCtr="0" forceAA="0" compatLnSpc="1">
            <a:prstTxWarp prst="textNoShape">
              <a:avLst/>
            </a:prstTxWarp>
            <a:noAutofit/>
          </a:bodyPr>
          <a:lstStyle/>
          <a:p>
            <a:pPr marL="0" marR="0" lvl="0" indent="0" algn="ctr" defTabSz="837765" rtl="0" eaLnBrk="1" fontAlgn="base" latinLnBrk="0" hangingPunct="1">
              <a:lnSpc>
                <a:spcPct val="90000"/>
              </a:lnSpc>
              <a:spcBef>
                <a:spcPct val="0"/>
              </a:spcBef>
              <a:spcAft>
                <a:spcPct val="0"/>
              </a:spcAft>
              <a:buClrTx/>
              <a:buSzTx/>
              <a:buFontTx/>
              <a:buNone/>
              <a:tabLst/>
              <a:defRPr/>
            </a:pPr>
            <a:endParaRPr kumimoji="0" lang="de-DE" sz="21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Rectangle 5"/>
          <p:cNvSpPr/>
          <p:nvPr userDrawn="1"/>
        </p:nvSpPr>
        <p:spPr bwMode="auto">
          <a:xfrm>
            <a:off x="10129916" y="6367603"/>
            <a:ext cx="2032517" cy="4235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311" tIns="131450" rIns="164311" bIns="131450" numCol="1" spcCol="0" rtlCol="0" fromWordArt="0" anchor="t" anchorCtr="0" forceAA="0" compatLnSpc="1">
            <a:prstTxWarp prst="textNoShape">
              <a:avLst/>
            </a:prstTxWarp>
            <a:noAutofit/>
          </a:bodyPr>
          <a:lstStyle/>
          <a:p>
            <a:pPr marL="0" marR="0" lvl="0" indent="0" algn="ctr" defTabSz="837765" rtl="0" eaLnBrk="1" fontAlgn="base" latinLnBrk="0" hangingPunct="1">
              <a:lnSpc>
                <a:spcPct val="90000"/>
              </a:lnSpc>
              <a:spcBef>
                <a:spcPct val="0"/>
              </a:spcBef>
              <a:spcAft>
                <a:spcPct val="0"/>
              </a:spcAft>
              <a:buClrTx/>
              <a:buSzTx/>
              <a:buFontTx/>
              <a:buNone/>
              <a:tabLst/>
              <a:defRPr/>
            </a:pPr>
            <a:endParaRPr kumimoji="0" lang="de-DE" sz="21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507768303"/>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5" y="1187645"/>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311" tIns="131450" rIns="164311" bIns="131450" numCol="1" spcCol="0" rtlCol="0" fromWordArt="0" anchor="t" anchorCtr="0" forceAA="0" compatLnSpc="1">
            <a:prstTxWarp prst="textNoShape">
              <a:avLst/>
            </a:prstTxWarp>
            <a:noAutofit/>
          </a:bodyPr>
          <a:lstStyle/>
          <a:p>
            <a:pPr marL="0" marR="0" lvl="0" indent="0" algn="ctr" defTabSz="837765" rtl="0" eaLnBrk="1" fontAlgn="base" latinLnBrk="0" hangingPunct="1">
              <a:lnSpc>
                <a:spcPct val="90000"/>
              </a:lnSpc>
              <a:spcBef>
                <a:spcPct val="0"/>
              </a:spcBef>
              <a:spcAft>
                <a:spcPct val="0"/>
              </a:spcAft>
              <a:buClrTx/>
              <a:buSzTx/>
              <a:buFontTx/>
              <a:buNone/>
              <a:tabLst/>
              <a:defRPr/>
            </a:pPr>
            <a:endParaRPr kumimoji="0" lang="en-US" sz="21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p:cNvSpPr>
            <a:spLocks noGrp="1"/>
          </p:cNvSpPr>
          <p:nvPr>
            <p:ph type="title" hasCustomPrompt="1"/>
          </p:nvPr>
        </p:nvSpPr>
        <p:spPr>
          <a:xfrm>
            <a:off x="269245" y="1186356"/>
            <a:ext cx="9859117" cy="2697988"/>
          </a:xfrm>
          <a:noFill/>
        </p:spPr>
        <p:txBody>
          <a:bodyPr tIns="122895" bIns="122895" anchor="t" anchorCtr="0"/>
          <a:lstStyle>
            <a:lvl1pPr>
              <a:defRPr sz="6477" spc="-91"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6" y="3877287"/>
            <a:ext cx="9860673" cy="1793881"/>
          </a:xfrm>
          <a:noFill/>
        </p:spPr>
        <p:txBody>
          <a:bodyPr lIns="245791" tIns="196633" rIns="245791" bIns="196633">
            <a:noAutofit/>
          </a:bodyPr>
          <a:lstStyle>
            <a:lvl1pPr marL="0" indent="0">
              <a:spcBef>
                <a:spcPts val="0"/>
              </a:spcBef>
              <a:buNone/>
              <a:defRPr sz="3204"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10652830" y="6367603"/>
            <a:ext cx="1509603" cy="4235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311" tIns="131450" rIns="164311" bIns="131450" numCol="1" spcCol="0" rtlCol="0" fromWordArt="0" anchor="t" anchorCtr="0" forceAA="0" compatLnSpc="1">
            <a:prstTxWarp prst="textNoShape">
              <a:avLst/>
            </a:prstTxWarp>
            <a:noAutofit/>
          </a:bodyPr>
          <a:lstStyle/>
          <a:p>
            <a:pPr marL="0" marR="0" lvl="0" indent="0" algn="ctr" defTabSz="837765" rtl="0" eaLnBrk="1" fontAlgn="base" latinLnBrk="0" hangingPunct="1">
              <a:lnSpc>
                <a:spcPct val="90000"/>
              </a:lnSpc>
              <a:spcBef>
                <a:spcPct val="0"/>
              </a:spcBef>
              <a:spcAft>
                <a:spcPct val="0"/>
              </a:spcAft>
              <a:buClrTx/>
              <a:buSzTx/>
              <a:buFontTx/>
              <a:buNone/>
              <a:tabLst/>
              <a:defRPr/>
            </a:pPr>
            <a:endParaRPr kumimoji="0" lang="de-DE" sz="21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Rectangle 6"/>
          <p:cNvSpPr/>
          <p:nvPr userDrawn="1"/>
        </p:nvSpPr>
        <p:spPr bwMode="auto">
          <a:xfrm>
            <a:off x="111148" y="6342795"/>
            <a:ext cx="1942252" cy="4235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311" tIns="131450" rIns="164311" bIns="131450" numCol="1" spcCol="0" rtlCol="0" fromWordArt="0" anchor="t" anchorCtr="0" forceAA="0" compatLnSpc="1">
            <a:prstTxWarp prst="textNoShape">
              <a:avLst/>
            </a:prstTxWarp>
            <a:noAutofit/>
          </a:bodyPr>
          <a:lstStyle/>
          <a:p>
            <a:pPr marL="0" marR="0" lvl="0" indent="0" algn="ctr" defTabSz="837765" rtl="0" eaLnBrk="1" fontAlgn="base" latinLnBrk="0" hangingPunct="1">
              <a:lnSpc>
                <a:spcPct val="90000"/>
              </a:lnSpc>
              <a:spcBef>
                <a:spcPct val="0"/>
              </a:spcBef>
              <a:spcAft>
                <a:spcPct val="0"/>
              </a:spcAft>
              <a:buClrTx/>
              <a:buSzTx/>
              <a:buFontTx/>
              <a:buNone/>
              <a:tabLst/>
              <a:defRPr/>
            </a:pPr>
            <a:endParaRPr kumimoji="0" lang="de-DE" sz="21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3446610844"/>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311719" latinLnBrk="0"/>
            <a:fld id="{833501AF-6D52-4A78-99C4-88B689098CF6}" type="datetimeFigureOut">
              <a:rPr lang="en-US" smtClean="0">
                <a:solidFill>
                  <a:prstClr val="black">
                    <a:tint val="75000"/>
                  </a:prstClr>
                </a:solidFill>
              </a:rPr>
              <a:pPr defTabSz="311719" latinLnBrk="0"/>
              <a:t>7/28/2016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311719" latinLnBrk="0"/>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311719" latinLnBrk="0"/>
            <a:fld id="{9482294C-F603-47B7-87D9-FBF14CC8474D}" type="slidenum">
              <a:rPr lang="en-US" smtClean="0">
                <a:solidFill>
                  <a:prstClr val="black">
                    <a:tint val="75000"/>
                  </a:prstClr>
                </a:solidFill>
              </a:rPr>
              <a:pPr defTabSz="311719" latinLnBrk="0"/>
              <a:t>‹#›</a:t>
            </a:fld>
            <a:endParaRPr lang="en-US">
              <a:solidFill>
                <a:prstClr val="black">
                  <a:tint val="75000"/>
                </a:prstClr>
              </a:solidFill>
            </a:endParaRPr>
          </a:p>
        </p:txBody>
      </p:sp>
    </p:spTree>
    <p:extLst>
      <p:ext uri="{BB962C8B-B14F-4D97-AF65-F5344CB8AC3E}">
        <p14:creationId xmlns:p14="http://schemas.microsoft.com/office/powerpoint/2010/main" val="195837973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a:hlinkClick r:id="rId2"/>
          </p:cNvPr>
          <p:cNvPicPr>
            <a:picLocks noChangeAspect="1"/>
          </p:cNvPicPr>
          <p:nvPr userDrawn="1"/>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271761" y="2643021"/>
            <a:ext cx="9429828" cy="2238435"/>
          </a:xfrm>
          <a:prstGeom prst="rect">
            <a:avLst/>
          </a:prstGeom>
        </p:spPr>
      </p:pic>
    </p:spTree>
    <p:extLst>
      <p:ext uri="{BB962C8B-B14F-4D97-AF65-F5344CB8AC3E}">
        <p14:creationId xmlns:p14="http://schemas.microsoft.com/office/powerpoint/2010/main" val="5523049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7ABA569A-0729-4961-B617-1C9429237AAE}" type="datetimeFigureOut">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2016-07-28</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4" name="바닥글 개체 틀 3"/>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5" name="슬라이드 번호 개체 틀 4"/>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C91CF97F-175A-474A-B2EE-922B6957E52D}" type="slidenum">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20680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image" Target="../media/image1.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0.png"/><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5.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5" Type="http://schemas.openxmlformats.org/officeDocument/2006/relationships/slideLayout" Target="../slideLayouts/slideLayout97.xml"/><Relationship Id="rId4" Type="http://schemas.openxmlformats.org/officeDocument/2006/relationships/slideLayout" Target="../slideLayouts/slideLayout96.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slideLayout" Target="../slideLayouts/slideLayout139.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42" Type="http://schemas.openxmlformats.org/officeDocument/2006/relationships/slideLayout" Target="../slideLayouts/slideLayout142.xml"/><Relationship Id="rId47" Type="http://schemas.openxmlformats.org/officeDocument/2006/relationships/theme" Target="../theme/theme7.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slideLayout" Target="../slideLayouts/slideLayout138.xml"/><Relationship Id="rId46" Type="http://schemas.openxmlformats.org/officeDocument/2006/relationships/slideLayout" Target="../slideLayouts/slideLayout146.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41" Type="http://schemas.openxmlformats.org/officeDocument/2006/relationships/slideLayout" Target="../slideLayouts/slideLayout141.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40" Type="http://schemas.openxmlformats.org/officeDocument/2006/relationships/slideLayout" Target="../slideLayouts/slideLayout140.xml"/><Relationship Id="rId45" Type="http://schemas.openxmlformats.org/officeDocument/2006/relationships/slideLayout" Target="../slideLayouts/slideLayout145.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4" Type="http://schemas.openxmlformats.org/officeDocument/2006/relationships/slideLayout" Target="../slideLayouts/slideLayout144.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43" Type="http://schemas.openxmlformats.org/officeDocument/2006/relationships/slideLayout" Target="../slideLayouts/slideLayout143.xml"/><Relationship Id="rId48"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C95F81-F393-48E0-8BA5-6FFB924FDFF2}" type="datetimeFigureOut">
              <a:rPr lang="ko-KR" altLang="en-US" smtClean="0"/>
              <a:t>2016-07-28</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2641532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39034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http://windows.Microsoft.com</a:t>
            </a:r>
          </a:p>
        </p:txBody>
      </p:sp>
    </p:spTree>
    <p:extLst>
      <p:ext uri="{BB962C8B-B14F-4D97-AF65-F5344CB8AC3E}">
        <p14:creationId xmlns:p14="http://schemas.microsoft.com/office/powerpoint/2010/main" val="2244172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Lst>
  <p:transition>
    <p:fade/>
  </p:transition>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fld id="{1F80ADC6-5EDD-452C-9C52-3619FED993FA}" type="datetimeFigureOut">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2016-07-28</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1" hangingPunct="1">
              <a:lnSpc>
                <a:spcPct val="100000"/>
              </a:lnSpc>
              <a:spcBef>
                <a:spcPts val="0"/>
              </a:spcBef>
              <a:spcAft>
                <a:spcPts val="0"/>
              </a:spcAft>
              <a:buClrTx/>
              <a:buSzTx/>
              <a:buFontTx/>
              <a:buNone/>
              <a:tabLst/>
              <a:defRPr/>
            </a:pPr>
            <a:fld id="{93A32577-4FD0-4182-8956-ECCF49E5E615}" type="slidenum">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10709954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55477934"/>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311719" latinLnBrk="0"/>
            <a:fld id="{833501AF-6D52-4A78-99C4-88B689098CF6}" type="datetimeFigureOut">
              <a:rPr lang="en-US" smtClean="0">
                <a:solidFill>
                  <a:prstClr val="black">
                    <a:tint val="75000"/>
                  </a:prstClr>
                </a:solidFill>
              </a:rPr>
              <a:pPr defTabSz="311719" latinLnBrk="0"/>
              <a:t>7/28/2016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311719" latinLnBrk="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311719" latinLnBrk="0"/>
            <a:fld id="{9482294C-F603-47B7-87D9-FBF14CC8474D}" type="slidenum">
              <a:rPr lang="en-US" smtClean="0">
                <a:solidFill>
                  <a:prstClr val="black">
                    <a:tint val="75000"/>
                  </a:prstClr>
                </a:solidFill>
              </a:rPr>
              <a:pPr defTabSz="311719" latinLnBrk="0"/>
              <a:t>‹#›</a:t>
            </a:fld>
            <a:endParaRPr lang="en-US">
              <a:solidFill>
                <a:prstClr val="black">
                  <a:tint val="75000"/>
                </a:prstClr>
              </a:solidFill>
            </a:endParaRPr>
          </a:p>
        </p:txBody>
      </p:sp>
    </p:spTree>
    <p:extLst>
      <p:ext uri="{BB962C8B-B14F-4D97-AF65-F5344CB8AC3E}">
        <p14:creationId xmlns:p14="http://schemas.microsoft.com/office/powerpoint/2010/main" val="347919250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Lst>
  <p:txStyles>
    <p:titleStyle>
      <a:lvl1pPr algn="l" defTabSz="91439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9" indent="-228599" algn="l" defTabSz="91439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7" indent="-228599" algn="l" defTabSz="91439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5" indent="-228599" algn="l" defTabSz="91439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93"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92"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90"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8"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6"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85"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6" rtl="0" eaLnBrk="1" latinLnBrk="0" hangingPunct="1">
        <a:defRPr sz="1800" kern="1200">
          <a:solidFill>
            <a:schemeClr val="tx1"/>
          </a:solidFill>
          <a:latin typeface="+mn-lt"/>
          <a:ea typeface="+mn-ea"/>
          <a:cs typeface="+mn-cs"/>
        </a:defRPr>
      </a:lvl1pPr>
      <a:lvl2pPr marL="457198" algn="l" defTabSz="914396" rtl="0" eaLnBrk="1" latinLnBrk="0" hangingPunct="1">
        <a:defRPr sz="1800" kern="1200">
          <a:solidFill>
            <a:schemeClr val="tx1"/>
          </a:solidFill>
          <a:latin typeface="+mn-lt"/>
          <a:ea typeface="+mn-ea"/>
          <a:cs typeface="+mn-cs"/>
        </a:defRPr>
      </a:lvl2pPr>
      <a:lvl3pPr marL="914396" algn="l" defTabSz="914396" rtl="0" eaLnBrk="1" latinLnBrk="0" hangingPunct="1">
        <a:defRPr sz="1800" kern="1200">
          <a:solidFill>
            <a:schemeClr val="tx1"/>
          </a:solidFill>
          <a:latin typeface="+mn-lt"/>
          <a:ea typeface="+mn-ea"/>
          <a:cs typeface="+mn-cs"/>
        </a:defRPr>
      </a:lvl3pPr>
      <a:lvl4pPr marL="1371595" algn="l" defTabSz="914396" rtl="0" eaLnBrk="1" latinLnBrk="0" hangingPunct="1">
        <a:defRPr sz="1800" kern="1200">
          <a:solidFill>
            <a:schemeClr val="tx1"/>
          </a:solidFill>
          <a:latin typeface="+mn-lt"/>
          <a:ea typeface="+mn-ea"/>
          <a:cs typeface="+mn-cs"/>
        </a:defRPr>
      </a:lvl4pPr>
      <a:lvl5pPr marL="1828793" algn="l" defTabSz="914396" rtl="0" eaLnBrk="1" latinLnBrk="0" hangingPunct="1">
        <a:defRPr sz="1800" kern="1200">
          <a:solidFill>
            <a:schemeClr val="tx1"/>
          </a:solidFill>
          <a:latin typeface="+mn-lt"/>
          <a:ea typeface="+mn-ea"/>
          <a:cs typeface="+mn-cs"/>
        </a:defRPr>
      </a:lvl5pPr>
      <a:lvl6pPr marL="2285991" algn="l" defTabSz="914396" rtl="0" eaLnBrk="1" latinLnBrk="0" hangingPunct="1">
        <a:defRPr sz="1800" kern="1200">
          <a:solidFill>
            <a:schemeClr val="tx1"/>
          </a:solidFill>
          <a:latin typeface="+mn-lt"/>
          <a:ea typeface="+mn-ea"/>
          <a:cs typeface="+mn-cs"/>
        </a:defRPr>
      </a:lvl6pPr>
      <a:lvl7pPr marL="2743189" algn="l" defTabSz="914396" rtl="0" eaLnBrk="1" latinLnBrk="0" hangingPunct="1">
        <a:defRPr sz="1800" kern="1200">
          <a:solidFill>
            <a:schemeClr val="tx1"/>
          </a:solidFill>
          <a:latin typeface="+mn-lt"/>
          <a:ea typeface="+mn-ea"/>
          <a:cs typeface="+mn-cs"/>
        </a:defRPr>
      </a:lvl7pPr>
      <a:lvl8pPr marL="3200388" algn="l" defTabSz="914396" rtl="0" eaLnBrk="1" latinLnBrk="0" hangingPunct="1">
        <a:defRPr sz="1800" kern="1200">
          <a:solidFill>
            <a:schemeClr val="tx1"/>
          </a:solidFill>
          <a:latin typeface="+mn-lt"/>
          <a:ea typeface="+mn-ea"/>
          <a:cs typeface="+mn-cs"/>
        </a:defRPr>
      </a:lvl8pPr>
      <a:lvl9pPr marL="3657586" algn="l" defTabSz="91439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754925"/>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 id="2147483805" r:id="rId35"/>
    <p:sldLayoutId id="2147483806" r:id="rId36"/>
    <p:sldLayoutId id="2147483807" r:id="rId37"/>
    <p:sldLayoutId id="2147483808" r:id="rId38"/>
    <p:sldLayoutId id="2147483809" r:id="rId39"/>
    <p:sldLayoutId id="2147483810" r:id="rId40"/>
    <p:sldLayoutId id="2147483811" r:id="rId41"/>
    <p:sldLayoutId id="2147483812" r:id="rId42"/>
    <p:sldLayoutId id="2147483813" r:id="rId43"/>
    <p:sldLayoutId id="2147483814" r:id="rId44"/>
    <p:sldLayoutId id="2147483815" r:id="rId45"/>
    <p:sldLayoutId id="2147483816" r:id="rId46"/>
  </p:sldLayoutIdLst>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8.xml"/><Relationship Id="rId6" Type="http://schemas.openxmlformats.org/officeDocument/2006/relationships/image" Target="../media/image41.emf"/><Relationship Id="rId5" Type="http://schemas.openxmlformats.org/officeDocument/2006/relationships/image" Target="../media/image97.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9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customers.microsoft.com/Pages/CustomerStory.aspx?recid=12216" TargetMode="External"/><Relationship Id="rId1" Type="http://schemas.openxmlformats.org/officeDocument/2006/relationships/slideLayout" Target="../slideLayouts/slideLayout68.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emf"/><Relationship Id="rId2" Type="http://schemas.openxmlformats.org/officeDocument/2006/relationships/image" Target="../media/image37.png"/><Relationship Id="rId1" Type="http://schemas.openxmlformats.org/officeDocument/2006/relationships/slideLayout" Target="../slideLayouts/slideLayout68.x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68.xml"/><Relationship Id="rId6" Type="http://schemas.openxmlformats.org/officeDocument/2006/relationships/image" Target="../media/image42.emf"/><Relationship Id="rId5" Type="http://schemas.openxmlformats.org/officeDocument/2006/relationships/image" Target="../media/image107.png"/><Relationship Id="rId4" Type="http://schemas.openxmlformats.org/officeDocument/2006/relationships/image" Target="../media/image106.png"/></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119.emf"/><Relationship Id="rId18" Type="http://schemas.openxmlformats.org/officeDocument/2006/relationships/image" Target="../media/image123.png"/><Relationship Id="rId3" Type="http://schemas.openxmlformats.org/officeDocument/2006/relationships/image" Target="../media/image111.emf"/><Relationship Id="rId7" Type="http://schemas.openxmlformats.org/officeDocument/2006/relationships/image" Target="../media/image114.emf"/><Relationship Id="rId12" Type="http://schemas.openxmlformats.org/officeDocument/2006/relationships/image" Target="../media/image118.emf"/><Relationship Id="rId17" Type="http://schemas.openxmlformats.org/officeDocument/2006/relationships/image" Target="../media/image39.png"/><Relationship Id="rId2" Type="http://schemas.openxmlformats.org/officeDocument/2006/relationships/image" Target="../media/image110.emf"/><Relationship Id="rId16" Type="http://schemas.openxmlformats.org/officeDocument/2006/relationships/image" Target="../media/image122.png"/><Relationship Id="rId1" Type="http://schemas.openxmlformats.org/officeDocument/2006/relationships/slideLayout" Target="../slideLayouts/slideLayout94.xml"/><Relationship Id="rId6" Type="http://schemas.openxmlformats.org/officeDocument/2006/relationships/image" Target="../media/image113.emf"/><Relationship Id="rId11" Type="http://schemas.openxmlformats.org/officeDocument/2006/relationships/image" Target="../media/image117.png"/><Relationship Id="rId5" Type="http://schemas.microsoft.com/office/2007/relationships/hdphoto" Target="../media/hdphoto2.wdp"/><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24.png"/><Relationship Id="rId4" Type="http://schemas.openxmlformats.org/officeDocument/2006/relationships/image" Target="../media/image112.png"/><Relationship Id="rId9" Type="http://schemas.openxmlformats.org/officeDocument/2006/relationships/image" Target="../media/image115.png"/><Relationship Id="rId14" Type="http://schemas.openxmlformats.org/officeDocument/2006/relationships/image" Target="../media/image12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2.emf"/><Relationship Id="rId18" Type="http://schemas.openxmlformats.org/officeDocument/2006/relationships/image" Target="../media/image53.png"/><Relationship Id="rId3" Type="http://schemas.openxmlformats.org/officeDocument/2006/relationships/image" Target="../media/image41.emf"/><Relationship Id="rId7" Type="http://schemas.openxmlformats.org/officeDocument/2006/relationships/image" Target="../media/image46.png"/><Relationship Id="rId12" Type="http://schemas.openxmlformats.org/officeDocument/2006/relationships/image" Target="../media/image40.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68.xml"/><Relationship Id="rId6" Type="http://schemas.openxmlformats.org/officeDocument/2006/relationships/image" Target="../media/image43.png"/><Relationship Id="rId11" Type="http://schemas.openxmlformats.org/officeDocument/2006/relationships/image" Target="../media/image39.png"/><Relationship Id="rId5" Type="http://schemas.openxmlformats.org/officeDocument/2006/relationships/image" Target="../media/image45.png"/><Relationship Id="rId15" Type="http://schemas.openxmlformats.org/officeDocument/2006/relationships/image" Target="../media/image50.png"/><Relationship Id="rId10" Type="http://schemas.openxmlformats.org/officeDocument/2006/relationships/image" Target="../media/image38.png"/><Relationship Id="rId19" Type="http://schemas.openxmlformats.org/officeDocument/2006/relationships/image" Target="../media/image54.png"/><Relationship Id="rId4" Type="http://schemas.openxmlformats.org/officeDocument/2006/relationships/image" Target="../media/image44.emf"/><Relationship Id="rId9" Type="http://schemas.openxmlformats.org/officeDocument/2006/relationships/image" Target="../media/image48.png"/><Relationship Id="rId1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jpeg"/><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63.png"/><Relationship Id="rId3" Type="http://schemas.openxmlformats.org/officeDocument/2006/relationships/image" Target="../media/image69.png"/><Relationship Id="rId21" Type="http://schemas.openxmlformats.org/officeDocument/2006/relationships/image" Target="../media/image87.png"/><Relationship Id="rId34" Type="http://schemas.openxmlformats.org/officeDocument/2006/relationships/image" Target="../media/image58.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57.png"/><Relationship Id="rId38" Type="http://schemas.openxmlformats.org/officeDocument/2006/relationships/image" Target="../media/image62.png"/><Relationship Id="rId2" Type="http://schemas.openxmlformats.org/officeDocument/2006/relationships/notesSlide" Target="../notesSlides/notesSlide2.xml"/><Relationship Id="rId16" Type="http://schemas.openxmlformats.org/officeDocument/2006/relationships/image" Target="../media/image82.png"/><Relationship Id="rId20" Type="http://schemas.openxmlformats.org/officeDocument/2006/relationships/image" Target="../media/image86.png"/><Relationship Id="rId29" Type="http://schemas.openxmlformats.org/officeDocument/2006/relationships/image" Target="../media/image66.png"/><Relationship Id="rId1" Type="http://schemas.openxmlformats.org/officeDocument/2006/relationships/slideLayout" Target="../slideLayouts/slideLayout51.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32" Type="http://schemas.openxmlformats.org/officeDocument/2006/relationships/image" Target="../media/image56.png"/><Relationship Id="rId37" Type="http://schemas.openxmlformats.org/officeDocument/2006/relationships/image" Target="../media/image61.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65.jpeg"/><Relationship Id="rId36" Type="http://schemas.openxmlformats.org/officeDocument/2006/relationships/image" Target="../media/image60.png"/><Relationship Id="rId10" Type="http://schemas.openxmlformats.org/officeDocument/2006/relationships/image" Target="../media/image76.png"/><Relationship Id="rId19" Type="http://schemas.openxmlformats.org/officeDocument/2006/relationships/image" Target="../media/image85.png"/><Relationship Id="rId31" Type="http://schemas.openxmlformats.org/officeDocument/2006/relationships/image" Target="../media/image67.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64.png"/><Relationship Id="rId30" Type="http://schemas.openxmlformats.org/officeDocument/2006/relationships/image" Target="../media/image68.png"/><Relationship Id="rId35"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560070" y="708660"/>
            <a:ext cx="4610686" cy="1938992"/>
          </a:xfrm>
          <a:prstGeom prst="rect">
            <a:avLst/>
          </a:prstGeom>
          <a:noFill/>
        </p:spPr>
        <p:txBody>
          <a:bodyPr wrap="none" rtlCol="0">
            <a:spAutoFit/>
          </a:bodyPr>
          <a:lstStyle/>
          <a:p>
            <a:r>
              <a:rPr lang="en-US" altLang="ko-KR" sz="4000" b="1" dirty="0">
                <a:solidFill>
                  <a:schemeClr val="bg1"/>
                </a:solidFill>
              </a:rPr>
              <a:t>Developing apps </a:t>
            </a:r>
          </a:p>
          <a:p>
            <a:r>
              <a:rPr lang="en-US" altLang="ko-KR" sz="4000" b="1" dirty="0">
                <a:solidFill>
                  <a:schemeClr val="bg1"/>
                </a:solidFill>
              </a:rPr>
              <a:t>for the </a:t>
            </a:r>
          </a:p>
          <a:p>
            <a:r>
              <a:rPr lang="en-US" altLang="ko-KR" sz="4000" b="1" dirty="0">
                <a:solidFill>
                  <a:schemeClr val="bg1"/>
                </a:solidFill>
              </a:rPr>
              <a:t>Internet of Things</a:t>
            </a:r>
            <a:endParaRPr lang="ko-KR" altLang="en-US" sz="4000" b="1" dirty="0">
              <a:solidFill>
                <a:schemeClr val="bg1"/>
              </a:solidFill>
            </a:endParaRPr>
          </a:p>
        </p:txBody>
      </p:sp>
      <p:sp>
        <p:nvSpPr>
          <p:cNvPr id="6" name="TextBox 5"/>
          <p:cNvSpPr txBox="1"/>
          <p:nvPr/>
        </p:nvSpPr>
        <p:spPr>
          <a:xfrm>
            <a:off x="560069" y="3729990"/>
            <a:ext cx="3486019" cy="2000548"/>
          </a:xfrm>
          <a:prstGeom prst="rect">
            <a:avLst/>
          </a:prstGeom>
          <a:noFill/>
        </p:spPr>
        <p:txBody>
          <a:bodyPr wrap="none" rtlCol="0">
            <a:spAutoFit/>
          </a:bodyPr>
          <a:lstStyle/>
          <a:p>
            <a:r>
              <a:rPr lang="en-US" altLang="ko-KR" sz="3200" dirty="0">
                <a:solidFill>
                  <a:schemeClr val="bg1"/>
                </a:solidFill>
              </a:rPr>
              <a:t>Patrick</a:t>
            </a:r>
            <a:r>
              <a:rPr lang="ko-KR" altLang="en-US" sz="3200" dirty="0">
                <a:solidFill>
                  <a:schemeClr val="bg1"/>
                </a:solidFill>
              </a:rPr>
              <a:t> </a:t>
            </a:r>
            <a:r>
              <a:rPr lang="en-US" altLang="ko-KR" sz="3200" dirty="0">
                <a:solidFill>
                  <a:schemeClr val="bg1"/>
                </a:solidFill>
              </a:rPr>
              <a:t>Shim</a:t>
            </a:r>
          </a:p>
          <a:p>
            <a:r>
              <a:rPr lang="en-US" altLang="ko-KR" sz="2000" dirty="0">
                <a:solidFill>
                  <a:schemeClr val="bg1"/>
                </a:solidFill>
              </a:rPr>
              <a:t>Director Technical Evangelist</a:t>
            </a:r>
          </a:p>
          <a:p>
            <a:endParaRPr lang="en-US" altLang="ko-KR" sz="2000" dirty="0">
              <a:solidFill>
                <a:schemeClr val="bg1"/>
              </a:solidFill>
            </a:endParaRPr>
          </a:p>
          <a:p>
            <a:r>
              <a:rPr lang="en-US" altLang="ko-KR" sz="3200" dirty="0">
                <a:solidFill>
                  <a:schemeClr val="bg1"/>
                </a:solidFill>
              </a:rPr>
              <a:t>YoungWook Kim</a:t>
            </a:r>
          </a:p>
          <a:p>
            <a:r>
              <a:rPr lang="en-US" altLang="ko-KR" sz="2000" dirty="0">
                <a:solidFill>
                  <a:schemeClr val="bg1"/>
                </a:solidFill>
              </a:rPr>
              <a:t>Sr. Technical Evangelist</a:t>
            </a:r>
          </a:p>
        </p:txBody>
      </p:sp>
      <p:pic>
        <p:nvPicPr>
          <p:cNvPr id="1026" name="Picture 2" descr="http://archive.datacenterdynamics.com/sites/default/files/482487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260" y="-11605"/>
            <a:ext cx="7634287" cy="686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495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5600" y="189771"/>
            <a:ext cx="7888287" cy="6195153"/>
          </a:xfrm>
          <a:prstGeom prst="rect">
            <a:avLst/>
          </a:prstGeom>
        </p:spPr>
      </p:pic>
    </p:spTree>
    <p:extLst>
      <p:ext uri="{BB962C8B-B14F-4D97-AF65-F5344CB8AC3E}">
        <p14:creationId xmlns:p14="http://schemas.microsoft.com/office/powerpoint/2010/main" val="18837347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560070" y="708660"/>
            <a:ext cx="2145139"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000" b="1" i="0" u="none" strike="noStrike" kern="0" cap="none" spc="0" normalizeH="0" baseline="0" noProof="0" dirty="0">
                <a:ln>
                  <a:noFill/>
                </a:ln>
                <a:solidFill>
                  <a:schemeClr val="bg1"/>
                </a:solidFill>
                <a:effectLst/>
                <a:uLnTx/>
                <a:uFillTx/>
              </a:rPr>
              <a:t>Services</a:t>
            </a:r>
            <a:endParaRPr kumimoji="0" lang="ko-KR" altLang="en-US" sz="4000" b="1" i="0" u="none" strike="noStrike" kern="0" cap="none" spc="0" normalizeH="0" baseline="0" noProof="0" dirty="0">
              <a:ln>
                <a:noFill/>
              </a:ln>
              <a:solidFill>
                <a:schemeClr val="bg1"/>
              </a:solidFill>
              <a:effectLst/>
              <a:uLnTx/>
              <a:uFillTx/>
            </a:endParaRPr>
          </a:p>
        </p:txBody>
      </p:sp>
      <p:sp>
        <p:nvSpPr>
          <p:cNvPr id="6" name="TextBox 5"/>
          <p:cNvSpPr txBox="1"/>
          <p:nvPr/>
        </p:nvSpPr>
        <p:spPr>
          <a:xfrm>
            <a:off x="560069" y="3729990"/>
            <a:ext cx="3270447"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200" b="0" i="0" u="none" strike="noStrike" kern="0" cap="none" spc="0" normalizeH="0" baseline="0" noProof="0" dirty="0">
                <a:ln>
                  <a:noFill/>
                </a:ln>
                <a:solidFill>
                  <a:schemeClr val="bg1"/>
                </a:solidFill>
                <a:effectLst/>
                <a:uLnTx/>
                <a:uFillTx/>
              </a:rPr>
              <a:t>IoT Hub</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200" b="0" i="0" u="none" strike="noStrike" kern="0" cap="none" spc="0" normalizeH="0" baseline="0" noProof="0" dirty="0">
                <a:ln>
                  <a:noFill/>
                </a:ln>
                <a:solidFill>
                  <a:schemeClr val="bg1"/>
                </a:solidFill>
                <a:effectLst/>
                <a:uLnTx/>
                <a:uFillTx/>
              </a:rPr>
              <a:t>Stream Analytics</a:t>
            </a:r>
          </a:p>
        </p:txBody>
      </p:sp>
      <p:pic>
        <p:nvPicPr>
          <p:cNvPr id="1026" name="Picture 2" descr="http://archive.datacenterdynamics.com/sites/default/files/482487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260" y="-11605"/>
            <a:ext cx="7634287" cy="686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40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p:cNvSpPr>
            <a:spLocks noChangeAspect="1"/>
          </p:cNvSpPr>
          <p:nvPr/>
        </p:nvSpPr>
        <p:spPr bwMode="black">
          <a:xfrm>
            <a:off x="4117145" y="1599608"/>
            <a:ext cx="7808155" cy="457467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76200">
            <a:solidFill>
              <a:schemeClr val="accent1">
                <a:lumMod val="40000"/>
                <a:lumOff val="60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14400" rtl="0" eaLnBrk="1" fontAlgn="auto" latinLnBrk="1" hangingPunct="1">
              <a:lnSpc>
                <a:spcPct val="80000"/>
              </a:lnSpc>
              <a:spcBef>
                <a:spcPts val="0"/>
              </a:spcBef>
              <a:spcAft>
                <a:spcPts val="0"/>
              </a:spcAft>
              <a:buClrTx/>
              <a:buSzTx/>
              <a:buFontTx/>
              <a:buNone/>
              <a:tabLst/>
              <a:defRPr/>
            </a:pPr>
            <a:endParaRPr kumimoji="0" lang="en-US" sz="4400" b="0" i="0" u="none" strike="noStrike" kern="1200" cap="none" spc="-15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33" name="Rectangle 37"/>
          <p:cNvSpPr/>
          <p:nvPr/>
        </p:nvSpPr>
        <p:spPr bwMode="auto">
          <a:xfrm>
            <a:off x="4591318" y="2178278"/>
            <a:ext cx="1049359" cy="3976839"/>
          </a:xfrm>
          <a:prstGeom prst="rect">
            <a:avLst/>
          </a:prstGeom>
          <a:solidFill>
            <a:schemeClr val="bg1">
              <a:alpha val="8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1" hangingPunct="1">
              <a:lnSpc>
                <a:spcPct val="90000"/>
              </a:lnSpc>
              <a:spcBef>
                <a:spcPct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a:p>
            <a:pPr marL="0" marR="0" lvl="0" indent="0" algn="l" defTabSz="913748" rtl="0" eaLnBrk="1" fontAlgn="base" latinLnBrk="1" hangingPunct="1">
              <a:lnSpc>
                <a:spcPct val="90000"/>
              </a:lnSpc>
              <a:spcBef>
                <a:spcPct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a:p>
            <a:pPr marL="0" marR="0" lvl="0" indent="0" algn="l" defTabSz="913748" rtl="0" eaLnBrk="1" fontAlgn="base" latinLnBrk="1" hangingPunct="1">
              <a:lnSpc>
                <a:spcPct val="90000"/>
              </a:lnSpc>
              <a:spcBef>
                <a:spcPct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a:p>
            <a:pPr marL="0" marR="0" lvl="0" indent="0" algn="l" defTabSz="913748" rtl="0" eaLnBrk="1" fontAlgn="base" latinLnBrk="1" hangingPunct="1">
              <a:lnSpc>
                <a:spcPct val="90000"/>
              </a:lnSpc>
              <a:spcBef>
                <a:spcPct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p:txBody>
      </p:sp>
      <p:cxnSp>
        <p:nvCxnSpPr>
          <p:cNvPr id="74" name="Straight Arrow Connector 153"/>
          <p:cNvCxnSpPr/>
          <p:nvPr/>
        </p:nvCxnSpPr>
        <p:spPr>
          <a:xfrm>
            <a:off x="5649353" y="2796255"/>
            <a:ext cx="392945" cy="11561"/>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Rectangle 155"/>
          <p:cNvSpPr/>
          <p:nvPr/>
        </p:nvSpPr>
        <p:spPr bwMode="auto">
          <a:xfrm rot="16200000">
            <a:off x="6357252" y="1861662"/>
            <a:ext cx="1890778" cy="2520681"/>
          </a:xfrm>
          <a:prstGeom prst="rect">
            <a:avLst/>
          </a:prstGeom>
          <a:solidFill>
            <a:srgbClr val="FFFFFF">
              <a:alpha val="10196"/>
            </a:srgb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Batch processing : </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Azure Data Factory, Azure HDInsight</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Hot Path Analytics : Azure Stream Analytics, Azure HDInsight Storm</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ko-KR" altLang="en-US" sz="1200" b="1"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데이터 저장소 및 처리</a:t>
            </a:r>
            <a:endParaRPr kumimoji="0" lang="en-US" altLang="ko-KR" sz="1200" b="1"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p:txBody>
      </p:sp>
      <p:sp>
        <p:nvSpPr>
          <p:cNvPr id="77" name="Donut 15"/>
          <p:cNvSpPr/>
          <p:nvPr/>
        </p:nvSpPr>
        <p:spPr bwMode="auto">
          <a:xfrm>
            <a:off x="8803005" y="2516025"/>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1"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pic>
        <p:nvPicPr>
          <p:cNvPr id="81" name="Picture 161"/>
          <p:cNvPicPr>
            <a:picLocks noChangeAspect="1"/>
          </p:cNvPicPr>
          <p:nvPr/>
        </p:nvPicPr>
        <p:blipFill>
          <a:blip r:embed="rId2">
            <a:clrChange>
              <a:clrFrom>
                <a:srgbClr val="FFFFFF"/>
              </a:clrFrom>
              <a:clrTo>
                <a:srgbClr val="FFFFFF">
                  <a:alpha val="0"/>
                </a:srgbClr>
              </a:clrTo>
            </a:clrChange>
          </a:blip>
          <a:stretch>
            <a:fillRect/>
          </a:stretch>
        </p:blipFill>
        <p:spPr>
          <a:xfrm>
            <a:off x="6777848" y="2313962"/>
            <a:ext cx="1042019" cy="582523"/>
          </a:xfrm>
          <a:prstGeom prst="rect">
            <a:avLst/>
          </a:prstGeom>
          <a:solidFill>
            <a:srgbClr val="FFFFFF">
              <a:alpha val="10196"/>
            </a:srgbClr>
          </a:solidFill>
        </p:spPr>
      </p:pic>
      <p:sp>
        <p:nvSpPr>
          <p:cNvPr id="82" name="Freeform 162"/>
          <p:cNvSpPr/>
          <p:nvPr/>
        </p:nvSpPr>
        <p:spPr bwMode="auto">
          <a:xfrm>
            <a:off x="8674519" y="4014721"/>
            <a:ext cx="562569" cy="759527"/>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83" name="Rectangle 172"/>
          <p:cNvSpPr/>
          <p:nvPr/>
        </p:nvSpPr>
        <p:spPr bwMode="auto">
          <a:xfrm rot="16200000">
            <a:off x="6431285" y="4031914"/>
            <a:ext cx="1742709" cy="2520681"/>
          </a:xfrm>
          <a:prstGeom prst="rect">
            <a:avLst/>
          </a:prstGeom>
          <a:solidFill>
            <a:srgbClr val="FFFFFF">
              <a:alpha val="10196"/>
            </a:srgb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Real-time Analysis</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Data-At-Rest Analysis</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Machine Learning (R)</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ko-KR" altLang="en-US" sz="1200" b="1"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고급 분석</a:t>
            </a:r>
            <a:endParaRPr kumimoji="0" lang="en-US" sz="1200" b="1"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cxnSp>
        <p:nvCxnSpPr>
          <p:cNvPr id="86" name="Straight Arrow Connector 111"/>
          <p:cNvCxnSpPr/>
          <p:nvPr/>
        </p:nvCxnSpPr>
        <p:spPr>
          <a:xfrm>
            <a:off x="8577137" y="5313444"/>
            <a:ext cx="365760"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113"/>
          <p:cNvCxnSpPr/>
          <p:nvPr/>
        </p:nvCxnSpPr>
        <p:spPr>
          <a:xfrm>
            <a:off x="8577137" y="2807816"/>
            <a:ext cx="365760"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9" name="8"/>
          <p:cNvGrpSpPr/>
          <p:nvPr/>
        </p:nvGrpSpPr>
        <p:grpSpPr>
          <a:xfrm>
            <a:off x="8962250" y="2197446"/>
            <a:ext cx="2185582" cy="3976839"/>
            <a:chOff x="9715484" y="2009904"/>
            <a:chExt cx="2185582" cy="3976839"/>
          </a:xfrm>
        </p:grpSpPr>
        <p:sp>
          <p:nvSpPr>
            <p:cNvPr id="90" name="Rectangle 115"/>
            <p:cNvSpPr/>
            <p:nvPr/>
          </p:nvSpPr>
          <p:spPr bwMode="auto">
            <a:xfrm>
              <a:off x="9715484" y="2009904"/>
              <a:ext cx="2185582" cy="3976839"/>
            </a:xfrm>
            <a:prstGeom prst="rect">
              <a:avLst/>
            </a:prstGeom>
            <a:solidFill>
              <a:srgbClr val="FFFFFF">
                <a:alpha val="10196"/>
              </a:srgb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1" hangingPunct="1">
                <a:lnSpc>
                  <a:spcPct val="90000"/>
                </a:lnSpc>
                <a:spcBef>
                  <a:spcPct val="0"/>
                </a:spcBef>
                <a:spcAft>
                  <a:spcPts val="600"/>
                </a:spcAft>
                <a:buClrTx/>
                <a:buSzTx/>
                <a:buFontTx/>
                <a:buNone/>
                <a:tabLst/>
                <a:defRPr/>
              </a:pPr>
              <a:r>
                <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프레젠테이션 또는</a:t>
              </a:r>
              <a:endParaRPr kumimoji="0" lang="en-US" altLang="ko-KR"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비즈니스에 연결</a:t>
              </a: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앱 서비스 배포</a:t>
              </a:r>
              <a:r>
                <a:rPr kumimoji="0" lang="en-US" altLang="ko-KR"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 </a:t>
              </a:r>
              <a:r>
                <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웹 게시</a:t>
              </a: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CRM, ERP </a:t>
              </a:r>
              <a:r>
                <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등 사내 시스템과의 연동 및 알림 제공</a:t>
              </a: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91" name="Freeform 116"/>
            <p:cNvSpPr>
              <a:spLocks noChangeAspect="1" noEditPoints="1"/>
            </p:cNvSpPr>
            <p:nvPr/>
          </p:nvSpPr>
          <p:spPr bwMode="black">
            <a:xfrm>
              <a:off x="9964071" y="5057563"/>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FFFFFF"/>
            </a:solidFill>
            <a:ln>
              <a:solidFill>
                <a:schemeClr val="tx1"/>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92"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pic>
          <p:nvPicPr>
            <p:cNvPr id="93" name="Picture 118"/>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124716" y="5036057"/>
              <a:ext cx="420687" cy="420687"/>
            </a:xfrm>
            <a:prstGeom prst="rect">
              <a:avLst/>
            </a:prstGeom>
          </p:spPr>
        </p:pic>
        <p:grpSp>
          <p:nvGrpSpPr>
            <p:cNvPr id="94" name="Group 57"/>
            <p:cNvGrpSpPr>
              <a:grpSpLocks noChangeAspect="1"/>
            </p:cNvGrpSpPr>
            <p:nvPr/>
          </p:nvGrpSpPr>
          <p:grpSpPr bwMode="auto">
            <a:xfrm>
              <a:off x="9926638" y="3368675"/>
              <a:ext cx="777875" cy="800100"/>
              <a:chOff x="6253" y="2122"/>
              <a:chExt cx="490" cy="504"/>
            </a:xfrm>
          </p:grpSpPr>
          <p:sp>
            <p:nvSpPr>
              <p:cNvPr id="110"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1"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2"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3"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4"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5"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6"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7"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8"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9"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grpSp>
        <p:grpSp>
          <p:nvGrpSpPr>
            <p:cNvPr id="95" name="Group 69"/>
            <p:cNvGrpSpPr>
              <a:grpSpLocks noChangeAspect="1"/>
            </p:cNvGrpSpPr>
            <p:nvPr/>
          </p:nvGrpSpPr>
          <p:grpSpPr bwMode="auto">
            <a:xfrm>
              <a:off x="11045825" y="3357563"/>
              <a:ext cx="385763" cy="696912"/>
              <a:chOff x="6958" y="2115"/>
              <a:chExt cx="243" cy="439"/>
            </a:xfrm>
          </p:grpSpPr>
          <p:sp>
            <p:nvSpPr>
              <p:cNvPr id="10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grpSp>
        <p:grpSp>
          <p:nvGrpSpPr>
            <p:cNvPr id="96" name="Group 78"/>
            <p:cNvGrpSpPr>
              <a:grpSpLocks noChangeAspect="1"/>
            </p:cNvGrpSpPr>
            <p:nvPr/>
          </p:nvGrpSpPr>
          <p:grpSpPr bwMode="auto">
            <a:xfrm>
              <a:off x="10161588" y="2198688"/>
              <a:ext cx="1373187" cy="590550"/>
              <a:chOff x="6401" y="1385"/>
              <a:chExt cx="865" cy="372"/>
            </a:xfrm>
          </p:grpSpPr>
          <p:sp>
            <p:nvSpPr>
              <p:cNvPr id="97"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98"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99"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0"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1"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2"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grpSp>
      </p:grpSp>
      <p:grpSp>
        <p:nvGrpSpPr>
          <p:cNvPr id="121" name="Group 146"/>
          <p:cNvGrpSpPr>
            <a:grpSpLocks noChangeAspect="1"/>
          </p:cNvGrpSpPr>
          <p:nvPr/>
        </p:nvGrpSpPr>
        <p:grpSpPr>
          <a:xfrm>
            <a:off x="6196675" y="2347504"/>
            <a:ext cx="552066" cy="460873"/>
            <a:chOff x="6039300" y="2656447"/>
            <a:chExt cx="559038" cy="435274"/>
          </a:xfrm>
          <a:solidFill>
            <a:srgbClr val="4DA0E2"/>
          </a:solidFill>
        </p:grpSpPr>
        <p:sp>
          <p:nvSpPr>
            <p:cNvPr id="122" name="Freeform 5"/>
            <p:cNvSpPr>
              <a:spLocks/>
            </p:cNvSpPr>
            <p:nvPr/>
          </p:nvSpPr>
          <p:spPr bwMode="auto">
            <a:xfrm>
              <a:off x="6203457" y="2656447"/>
              <a:ext cx="394881" cy="435274"/>
            </a:xfrm>
            <a:custGeom>
              <a:avLst/>
              <a:gdLst>
                <a:gd name="T0" fmla="*/ 247 w 1222"/>
                <a:gd name="T1" fmla="*/ 309 h 1347"/>
                <a:gd name="T2" fmla="*/ 155 w 1222"/>
                <a:gd name="T3" fmla="*/ 328 h 1347"/>
                <a:gd name="T4" fmla="*/ 63 w 1222"/>
                <a:gd name="T5" fmla="*/ 360 h 1347"/>
                <a:gd name="T6" fmla="*/ 21 w 1222"/>
                <a:gd name="T7" fmla="*/ 309 h 1347"/>
                <a:gd name="T8" fmla="*/ 4 w 1222"/>
                <a:gd name="T9" fmla="*/ 247 h 1347"/>
                <a:gd name="T10" fmla="*/ 80 w 1222"/>
                <a:gd name="T11" fmla="*/ 167 h 1347"/>
                <a:gd name="T12" fmla="*/ 148 w 1222"/>
                <a:gd name="T13" fmla="*/ 167 h 1347"/>
                <a:gd name="T14" fmla="*/ 275 w 1222"/>
                <a:gd name="T15" fmla="*/ 218 h 1347"/>
                <a:gd name="T16" fmla="*/ 373 w 1222"/>
                <a:gd name="T17" fmla="*/ 191 h 1347"/>
                <a:gd name="T18" fmla="*/ 397 w 1222"/>
                <a:gd name="T19" fmla="*/ 164 h 1347"/>
                <a:gd name="T20" fmla="*/ 454 w 1222"/>
                <a:gd name="T21" fmla="*/ 13 h 1347"/>
                <a:gd name="T22" fmla="*/ 478 w 1222"/>
                <a:gd name="T23" fmla="*/ 0 h 1347"/>
                <a:gd name="T24" fmla="*/ 590 w 1222"/>
                <a:gd name="T25" fmla="*/ 2 h 1347"/>
                <a:gd name="T26" fmla="*/ 622 w 1222"/>
                <a:gd name="T27" fmla="*/ 34 h 1347"/>
                <a:gd name="T28" fmla="*/ 685 w 1222"/>
                <a:gd name="T29" fmla="*/ 178 h 1347"/>
                <a:gd name="T30" fmla="*/ 763 w 1222"/>
                <a:gd name="T31" fmla="*/ 215 h 1347"/>
                <a:gd name="T32" fmla="*/ 878 w 1222"/>
                <a:gd name="T33" fmla="*/ 181 h 1347"/>
                <a:gd name="T34" fmla="*/ 972 w 1222"/>
                <a:gd name="T35" fmla="*/ 146 h 1347"/>
                <a:gd name="T36" fmla="*/ 1056 w 1222"/>
                <a:gd name="T37" fmla="*/ 221 h 1347"/>
                <a:gd name="T38" fmla="*/ 1062 w 1222"/>
                <a:gd name="T39" fmla="*/ 282 h 1347"/>
                <a:gd name="T40" fmla="*/ 1006 w 1222"/>
                <a:gd name="T41" fmla="*/ 407 h 1347"/>
                <a:gd name="T42" fmla="*/ 1022 w 1222"/>
                <a:gd name="T43" fmla="*/ 496 h 1347"/>
                <a:gd name="T44" fmla="*/ 1150 w 1222"/>
                <a:gd name="T45" fmla="*/ 568 h 1347"/>
                <a:gd name="T46" fmla="*/ 1215 w 1222"/>
                <a:gd name="T47" fmla="*/ 600 h 1347"/>
                <a:gd name="T48" fmla="*/ 1219 w 1222"/>
                <a:gd name="T49" fmla="*/ 725 h 1347"/>
                <a:gd name="T50" fmla="*/ 1144 w 1222"/>
                <a:gd name="T51" fmla="*/ 775 h 1347"/>
                <a:gd name="T52" fmla="*/ 1036 w 1222"/>
                <a:gd name="T53" fmla="*/ 818 h 1347"/>
                <a:gd name="T54" fmla="*/ 1001 w 1222"/>
                <a:gd name="T55" fmla="*/ 903 h 1347"/>
                <a:gd name="T56" fmla="*/ 1041 w 1222"/>
                <a:gd name="T57" fmla="*/ 1006 h 1347"/>
                <a:gd name="T58" fmla="*/ 1072 w 1222"/>
                <a:gd name="T59" fmla="*/ 1080 h 1347"/>
                <a:gd name="T60" fmla="*/ 998 w 1222"/>
                <a:gd name="T61" fmla="*/ 1176 h 1347"/>
                <a:gd name="T62" fmla="*/ 953 w 1222"/>
                <a:gd name="T63" fmla="*/ 1190 h 1347"/>
                <a:gd name="T64" fmla="*/ 800 w 1222"/>
                <a:gd name="T65" fmla="*/ 1131 h 1347"/>
                <a:gd name="T66" fmla="*/ 713 w 1222"/>
                <a:gd name="T67" fmla="*/ 1152 h 1347"/>
                <a:gd name="T68" fmla="*/ 669 w 1222"/>
                <a:gd name="T69" fmla="*/ 1203 h 1347"/>
                <a:gd name="T70" fmla="*/ 624 w 1222"/>
                <a:gd name="T71" fmla="*/ 1333 h 1347"/>
                <a:gd name="T72" fmla="*/ 586 w 1222"/>
                <a:gd name="T73" fmla="*/ 1347 h 1347"/>
                <a:gd name="T74" fmla="*/ 464 w 1222"/>
                <a:gd name="T75" fmla="*/ 1336 h 1347"/>
                <a:gd name="T76" fmla="*/ 427 w 1222"/>
                <a:gd name="T77" fmla="*/ 1240 h 1347"/>
                <a:gd name="T78" fmla="*/ 381 w 1222"/>
                <a:gd name="T79" fmla="*/ 1158 h 1347"/>
                <a:gd name="T80" fmla="*/ 293 w 1222"/>
                <a:gd name="T81" fmla="*/ 1126 h 1347"/>
                <a:gd name="T82" fmla="*/ 157 w 1222"/>
                <a:gd name="T83" fmla="*/ 1192 h 1347"/>
                <a:gd name="T84" fmla="*/ 98 w 1222"/>
                <a:gd name="T85" fmla="*/ 1192 h 1347"/>
                <a:gd name="T86" fmla="*/ 16 w 1222"/>
                <a:gd name="T87" fmla="*/ 1109 h 1347"/>
                <a:gd name="T88" fmla="*/ 31 w 1222"/>
                <a:gd name="T89" fmla="*/ 1054 h 1347"/>
                <a:gd name="T90" fmla="*/ 140 w 1222"/>
                <a:gd name="T91" fmla="*/ 987 h 1347"/>
                <a:gd name="T92" fmla="*/ 274 w 1222"/>
                <a:gd name="T93" fmla="*/ 885 h 1347"/>
                <a:gd name="T94" fmla="*/ 352 w 1222"/>
                <a:gd name="T95" fmla="*/ 872 h 1347"/>
                <a:gd name="T96" fmla="*/ 469 w 1222"/>
                <a:gd name="T97" fmla="*/ 931 h 1347"/>
                <a:gd name="T98" fmla="*/ 526 w 1222"/>
                <a:gd name="T99" fmla="*/ 944 h 1347"/>
                <a:gd name="T100" fmla="*/ 610 w 1222"/>
                <a:gd name="T101" fmla="*/ 931 h 1347"/>
                <a:gd name="T102" fmla="*/ 709 w 1222"/>
                <a:gd name="T103" fmla="*/ 880 h 1347"/>
                <a:gd name="T104" fmla="*/ 790 w 1222"/>
                <a:gd name="T105" fmla="*/ 765 h 1347"/>
                <a:gd name="T106" fmla="*/ 811 w 1222"/>
                <a:gd name="T107" fmla="*/ 680 h 1347"/>
                <a:gd name="T108" fmla="*/ 805 w 1222"/>
                <a:gd name="T109" fmla="*/ 616 h 1347"/>
                <a:gd name="T110" fmla="*/ 747 w 1222"/>
                <a:gd name="T111" fmla="*/ 503 h 1347"/>
                <a:gd name="T112" fmla="*/ 582 w 1222"/>
                <a:gd name="T113" fmla="*/ 373 h 1347"/>
                <a:gd name="T114" fmla="*/ 458 w 1222"/>
                <a:gd name="T115" fmla="*/ 323 h 1347"/>
                <a:gd name="T116" fmla="*/ 357 w 1222"/>
                <a:gd name="T117" fmla="*/ 304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2" h="1347">
                  <a:moveTo>
                    <a:pt x="319" y="303"/>
                  </a:moveTo>
                  <a:lnTo>
                    <a:pt x="319" y="303"/>
                  </a:lnTo>
                  <a:lnTo>
                    <a:pt x="295" y="303"/>
                  </a:lnTo>
                  <a:lnTo>
                    <a:pt x="295" y="303"/>
                  </a:lnTo>
                  <a:lnTo>
                    <a:pt x="280" y="304"/>
                  </a:lnTo>
                  <a:lnTo>
                    <a:pt x="264" y="306"/>
                  </a:lnTo>
                  <a:lnTo>
                    <a:pt x="264" y="306"/>
                  </a:lnTo>
                  <a:lnTo>
                    <a:pt x="247" y="309"/>
                  </a:lnTo>
                  <a:lnTo>
                    <a:pt x="247" y="309"/>
                  </a:lnTo>
                  <a:lnTo>
                    <a:pt x="239" y="311"/>
                  </a:lnTo>
                  <a:lnTo>
                    <a:pt x="239" y="311"/>
                  </a:lnTo>
                  <a:lnTo>
                    <a:pt x="200" y="319"/>
                  </a:lnTo>
                  <a:lnTo>
                    <a:pt x="200" y="319"/>
                  </a:lnTo>
                  <a:lnTo>
                    <a:pt x="192" y="320"/>
                  </a:lnTo>
                  <a:lnTo>
                    <a:pt x="192" y="320"/>
                  </a:lnTo>
                  <a:lnTo>
                    <a:pt x="155" y="328"/>
                  </a:lnTo>
                  <a:lnTo>
                    <a:pt x="155" y="328"/>
                  </a:lnTo>
                  <a:lnTo>
                    <a:pt x="133" y="336"/>
                  </a:lnTo>
                  <a:lnTo>
                    <a:pt x="133" y="336"/>
                  </a:lnTo>
                  <a:lnTo>
                    <a:pt x="92" y="351"/>
                  </a:lnTo>
                  <a:lnTo>
                    <a:pt x="92" y="351"/>
                  </a:lnTo>
                  <a:lnTo>
                    <a:pt x="68" y="360"/>
                  </a:lnTo>
                  <a:lnTo>
                    <a:pt x="68" y="360"/>
                  </a:lnTo>
                  <a:lnTo>
                    <a:pt x="63" y="360"/>
                  </a:lnTo>
                  <a:lnTo>
                    <a:pt x="58" y="360"/>
                  </a:lnTo>
                  <a:lnTo>
                    <a:pt x="55" y="359"/>
                  </a:lnTo>
                  <a:lnTo>
                    <a:pt x="52" y="355"/>
                  </a:lnTo>
                  <a:lnTo>
                    <a:pt x="52" y="355"/>
                  </a:lnTo>
                  <a:lnTo>
                    <a:pt x="44" y="346"/>
                  </a:lnTo>
                  <a:lnTo>
                    <a:pt x="44" y="346"/>
                  </a:lnTo>
                  <a:lnTo>
                    <a:pt x="21" y="309"/>
                  </a:lnTo>
                  <a:lnTo>
                    <a:pt x="21" y="309"/>
                  </a:lnTo>
                  <a:lnTo>
                    <a:pt x="4" y="280"/>
                  </a:lnTo>
                  <a:lnTo>
                    <a:pt x="4" y="280"/>
                  </a:lnTo>
                  <a:lnTo>
                    <a:pt x="2" y="272"/>
                  </a:lnTo>
                  <a:lnTo>
                    <a:pt x="0" y="264"/>
                  </a:lnTo>
                  <a:lnTo>
                    <a:pt x="0" y="258"/>
                  </a:lnTo>
                  <a:lnTo>
                    <a:pt x="2" y="250"/>
                  </a:lnTo>
                  <a:lnTo>
                    <a:pt x="2" y="250"/>
                  </a:lnTo>
                  <a:lnTo>
                    <a:pt x="4" y="247"/>
                  </a:lnTo>
                  <a:lnTo>
                    <a:pt x="5" y="244"/>
                  </a:lnTo>
                  <a:lnTo>
                    <a:pt x="5" y="244"/>
                  </a:lnTo>
                  <a:lnTo>
                    <a:pt x="16" y="229"/>
                  </a:lnTo>
                  <a:lnTo>
                    <a:pt x="16" y="229"/>
                  </a:lnTo>
                  <a:lnTo>
                    <a:pt x="60" y="186"/>
                  </a:lnTo>
                  <a:lnTo>
                    <a:pt x="60" y="186"/>
                  </a:lnTo>
                  <a:lnTo>
                    <a:pt x="80" y="167"/>
                  </a:lnTo>
                  <a:lnTo>
                    <a:pt x="80" y="167"/>
                  </a:lnTo>
                  <a:lnTo>
                    <a:pt x="85" y="164"/>
                  </a:lnTo>
                  <a:lnTo>
                    <a:pt x="92" y="160"/>
                  </a:lnTo>
                  <a:lnTo>
                    <a:pt x="103" y="159"/>
                  </a:lnTo>
                  <a:lnTo>
                    <a:pt x="103" y="159"/>
                  </a:lnTo>
                  <a:lnTo>
                    <a:pt x="119" y="159"/>
                  </a:lnTo>
                  <a:lnTo>
                    <a:pt x="133" y="162"/>
                  </a:lnTo>
                  <a:lnTo>
                    <a:pt x="133" y="162"/>
                  </a:lnTo>
                  <a:lnTo>
                    <a:pt x="148" y="167"/>
                  </a:lnTo>
                  <a:lnTo>
                    <a:pt x="162" y="173"/>
                  </a:lnTo>
                  <a:lnTo>
                    <a:pt x="162" y="173"/>
                  </a:lnTo>
                  <a:lnTo>
                    <a:pt x="199" y="191"/>
                  </a:lnTo>
                  <a:lnTo>
                    <a:pt x="237" y="207"/>
                  </a:lnTo>
                  <a:lnTo>
                    <a:pt x="237" y="207"/>
                  </a:lnTo>
                  <a:lnTo>
                    <a:pt x="255" y="213"/>
                  </a:lnTo>
                  <a:lnTo>
                    <a:pt x="255" y="213"/>
                  </a:lnTo>
                  <a:lnTo>
                    <a:pt x="275" y="218"/>
                  </a:lnTo>
                  <a:lnTo>
                    <a:pt x="287" y="218"/>
                  </a:lnTo>
                  <a:lnTo>
                    <a:pt x="296" y="218"/>
                  </a:lnTo>
                  <a:lnTo>
                    <a:pt x="296" y="218"/>
                  </a:lnTo>
                  <a:lnTo>
                    <a:pt x="315" y="215"/>
                  </a:lnTo>
                  <a:lnTo>
                    <a:pt x="335" y="208"/>
                  </a:lnTo>
                  <a:lnTo>
                    <a:pt x="335" y="208"/>
                  </a:lnTo>
                  <a:lnTo>
                    <a:pt x="354" y="200"/>
                  </a:lnTo>
                  <a:lnTo>
                    <a:pt x="373" y="191"/>
                  </a:lnTo>
                  <a:lnTo>
                    <a:pt x="373" y="191"/>
                  </a:lnTo>
                  <a:lnTo>
                    <a:pt x="375" y="189"/>
                  </a:lnTo>
                  <a:lnTo>
                    <a:pt x="375" y="189"/>
                  </a:lnTo>
                  <a:lnTo>
                    <a:pt x="381" y="184"/>
                  </a:lnTo>
                  <a:lnTo>
                    <a:pt x="387" y="178"/>
                  </a:lnTo>
                  <a:lnTo>
                    <a:pt x="392" y="172"/>
                  </a:lnTo>
                  <a:lnTo>
                    <a:pt x="397" y="164"/>
                  </a:lnTo>
                  <a:lnTo>
                    <a:pt x="397" y="164"/>
                  </a:lnTo>
                  <a:lnTo>
                    <a:pt x="407" y="136"/>
                  </a:lnTo>
                  <a:lnTo>
                    <a:pt x="416" y="111"/>
                  </a:lnTo>
                  <a:lnTo>
                    <a:pt x="416" y="111"/>
                  </a:lnTo>
                  <a:lnTo>
                    <a:pt x="430" y="72"/>
                  </a:lnTo>
                  <a:lnTo>
                    <a:pt x="430" y="72"/>
                  </a:lnTo>
                  <a:lnTo>
                    <a:pt x="446" y="28"/>
                  </a:lnTo>
                  <a:lnTo>
                    <a:pt x="446" y="28"/>
                  </a:lnTo>
                  <a:lnTo>
                    <a:pt x="454" y="13"/>
                  </a:lnTo>
                  <a:lnTo>
                    <a:pt x="454" y="13"/>
                  </a:lnTo>
                  <a:lnTo>
                    <a:pt x="458" y="8"/>
                  </a:lnTo>
                  <a:lnTo>
                    <a:pt x="464" y="7"/>
                  </a:lnTo>
                  <a:lnTo>
                    <a:pt x="464" y="7"/>
                  </a:lnTo>
                  <a:lnTo>
                    <a:pt x="469" y="5"/>
                  </a:lnTo>
                  <a:lnTo>
                    <a:pt x="474" y="2"/>
                  </a:lnTo>
                  <a:lnTo>
                    <a:pt x="474" y="2"/>
                  </a:lnTo>
                  <a:lnTo>
                    <a:pt x="478" y="0"/>
                  </a:lnTo>
                  <a:lnTo>
                    <a:pt x="478" y="0"/>
                  </a:lnTo>
                  <a:lnTo>
                    <a:pt x="485" y="0"/>
                  </a:lnTo>
                  <a:lnTo>
                    <a:pt x="485" y="0"/>
                  </a:lnTo>
                  <a:lnTo>
                    <a:pt x="581" y="0"/>
                  </a:lnTo>
                  <a:lnTo>
                    <a:pt x="581" y="0"/>
                  </a:lnTo>
                  <a:lnTo>
                    <a:pt x="586" y="0"/>
                  </a:lnTo>
                  <a:lnTo>
                    <a:pt x="590" y="2"/>
                  </a:lnTo>
                  <a:lnTo>
                    <a:pt x="590" y="2"/>
                  </a:lnTo>
                  <a:lnTo>
                    <a:pt x="598" y="5"/>
                  </a:lnTo>
                  <a:lnTo>
                    <a:pt x="608" y="8"/>
                  </a:lnTo>
                  <a:lnTo>
                    <a:pt x="608" y="8"/>
                  </a:lnTo>
                  <a:lnTo>
                    <a:pt x="610" y="8"/>
                  </a:lnTo>
                  <a:lnTo>
                    <a:pt x="611" y="12"/>
                  </a:lnTo>
                  <a:lnTo>
                    <a:pt x="611" y="12"/>
                  </a:lnTo>
                  <a:lnTo>
                    <a:pt x="618" y="23"/>
                  </a:lnTo>
                  <a:lnTo>
                    <a:pt x="622" y="34"/>
                  </a:lnTo>
                  <a:lnTo>
                    <a:pt x="622" y="34"/>
                  </a:lnTo>
                  <a:lnTo>
                    <a:pt x="659" y="124"/>
                  </a:lnTo>
                  <a:lnTo>
                    <a:pt x="659" y="124"/>
                  </a:lnTo>
                  <a:lnTo>
                    <a:pt x="672" y="157"/>
                  </a:lnTo>
                  <a:lnTo>
                    <a:pt x="672" y="157"/>
                  </a:lnTo>
                  <a:lnTo>
                    <a:pt x="680" y="172"/>
                  </a:lnTo>
                  <a:lnTo>
                    <a:pt x="680" y="172"/>
                  </a:lnTo>
                  <a:lnTo>
                    <a:pt x="685" y="178"/>
                  </a:lnTo>
                  <a:lnTo>
                    <a:pt x="691" y="183"/>
                  </a:lnTo>
                  <a:lnTo>
                    <a:pt x="691" y="183"/>
                  </a:lnTo>
                  <a:lnTo>
                    <a:pt x="707" y="194"/>
                  </a:lnTo>
                  <a:lnTo>
                    <a:pt x="723" y="202"/>
                  </a:lnTo>
                  <a:lnTo>
                    <a:pt x="723" y="202"/>
                  </a:lnTo>
                  <a:lnTo>
                    <a:pt x="752" y="213"/>
                  </a:lnTo>
                  <a:lnTo>
                    <a:pt x="752" y="213"/>
                  </a:lnTo>
                  <a:lnTo>
                    <a:pt x="763" y="215"/>
                  </a:lnTo>
                  <a:lnTo>
                    <a:pt x="774" y="218"/>
                  </a:lnTo>
                  <a:lnTo>
                    <a:pt x="787" y="218"/>
                  </a:lnTo>
                  <a:lnTo>
                    <a:pt x="800" y="216"/>
                  </a:lnTo>
                  <a:lnTo>
                    <a:pt x="800" y="216"/>
                  </a:lnTo>
                  <a:lnTo>
                    <a:pt x="816" y="212"/>
                  </a:lnTo>
                  <a:lnTo>
                    <a:pt x="832" y="205"/>
                  </a:lnTo>
                  <a:lnTo>
                    <a:pt x="832" y="205"/>
                  </a:lnTo>
                  <a:lnTo>
                    <a:pt x="878" y="181"/>
                  </a:lnTo>
                  <a:lnTo>
                    <a:pt x="878" y="181"/>
                  </a:lnTo>
                  <a:lnTo>
                    <a:pt x="905" y="167"/>
                  </a:lnTo>
                  <a:lnTo>
                    <a:pt x="934" y="154"/>
                  </a:lnTo>
                  <a:lnTo>
                    <a:pt x="934" y="154"/>
                  </a:lnTo>
                  <a:lnTo>
                    <a:pt x="960" y="144"/>
                  </a:lnTo>
                  <a:lnTo>
                    <a:pt x="960" y="144"/>
                  </a:lnTo>
                  <a:lnTo>
                    <a:pt x="966" y="144"/>
                  </a:lnTo>
                  <a:lnTo>
                    <a:pt x="972" y="146"/>
                  </a:lnTo>
                  <a:lnTo>
                    <a:pt x="972" y="146"/>
                  </a:lnTo>
                  <a:lnTo>
                    <a:pt x="988" y="156"/>
                  </a:lnTo>
                  <a:lnTo>
                    <a:pt x="988" y="156"/>
                  </a:lnTo>
                  <a:lnTo>
                    <a:pt x="1001" y="167"/>
                  </a:lnTo>
                  <a:lnTo>
                    <a:pt x="1001" y="167"/>
                  </a:lnTo>
                  <a:lnTo>
                    <a:pt x="1052" y="220"/>
                  </a:lnTo>
                  <a:lnTo>
                    <a:pt x="1052" y="220"/>
                  </a:lnTo>
                  <a:lnTo>
                    <a:pt x="1056" y="221"/>
                  </a:lnTo>
                  <a:lnTo>
                    <a:pt x="1056" y="221"/>
                  </a:lnTo>
                  <a:lnTo>
                    <a:pt x="1062" y="231"/>
                  </a:lnTo>
                  <a:lnTo>
                    <a:pt x="1067" y="242"/>
                  </a:lnTo>
                  <a:lnTo>
                    <a:pt x="1067" y="253"/>
                  </a:lnTo>
                  <a:lnTo>
                    <a:pt x="1067" y="264"/>
                  </a:lnTo>
                  <a:lnTo>
                    <a:pt x="1067" y="264"/>
                  </a:lnTo>
                  <a:lnTo>
                    <a:pt x="1064" y="274"/>
                  </a:lnTo>
                  <a:lnTo>
                    <a:pt x="1062" y="282"/>
                  </a:lnTo>
                  <a:lnTo>
                    <a:pt x="1054" y="298"/>
                  </a:lnTo>
                  <a:lnTo>
                    <a:pt x="1054" y="298"/>
                  </a:lnTo>
                  <a:lnTo>
                    <a:pt x="1024" y="360"/>
                  </a:lnTo>
                  <a:lnTo>
                    <a:pt x="1024" y="360"/>
                  </a:lnTo>
                  <a:lnTo>
                    <a:pt x="1016" y="378"/>
                  </a:lnTo>
                  <a:lnTo>
                    <a:pt x="1009" y="395"/>
                  </a:lnTo>
                  <a:lnTo>
                    <a:pt x="1009" y="395"/>
                  </a:lnTo>
                  <a:lnTo>
                    <a:pt x="1006" y="407"/>
                  </a:lnTo>
                  <a:lnTo>
                    <a:pt x="1003" y="419"/>
                  </a:lnTo>
                  <a:lnTo>
                    <a:pt x="1003" y="432"/>
                  </a:lnTo>
                  <a:lnTo>
                    <a:pt x="1004" y="445"/>
                  </a:lnTo>
                  <a:lnTo>
                    <a:pt x="1004" y="445"/>
                  </a:lnTo>
                  <a:lnTo>
                    <a:pt x="1009" y="461"/>
                  </a:lnTo>
                  <a:lnTo>
                    <a:pt x="1014" y="474"/>
                  </a:lnTo>
                  <a:lnTo>
                    <a:pt x="1014" y="474"/>
                  </a:lnTo>
                  <a:lnTo>
                    <a:pt x="1022" y="496"/>
                  </a:lnTo>
                  <a:lnTo>
                    <a:pt x="1032" y="517"/>
                  </a:lnTo>
                  <a:lnTo>
                    <a:pt x="1032" y="517"/>
                  </a:lnTo>
                  <a:lnTo>
                    <a:pt x="1036" y="525"/>
                  </a:lnTo>
                  <a:lnTo>
                    <a:pt x="1044" y="530"/>
                  </a:lnTo>
                  <a:lnTo>
                    <a:pt x="1044" y="530"/>
                  </a:lnTo>
                  <a:lnTo>
                    <a:pt x="1068" y="539"/>
                  </a:lnTo>
                  <a:lnTo>
                    <a:pt x="1068" y="539"/>
                  </a:lnTo>
                  <a:lnTo>
                    <a:pt x="1150" y="568"/>
                  </a:lnTo>
                  <a:lnTo>
                    <a:pt x="1150" y="568"/>
                  </a:lnTo>
                  <a:lnTo>
                    <a:pt x="1200" y="586"/>
                  </a:lnTo>
                  <a:lnTo>
                    <a:pt x="1200" y="586"/>
                  </a:lnTo>
                  <a:lnTo>
                    <a:pt x="1208" y="589"/>
                  </a:lnTo>
                  <a:lnTo>
                    <a:pt x="1208" y="589"/>
                  </a:lnTo>
                  <a:lnTo>
                    <a:pt x="1211" y="591"/>
                  </a:lnTo>
                  <a:lnTo>
                    <a:pt x="1212" y="594"/>
                  </a:lnTo>
                  <a:lnTo>
                    <a:pt x="1215" y="600"/>
                  </a:lnTo>
                  <a:lnTo>
                    <a:pt x="1215" y="600"/>
                  </a:lnTo>
                  <a:lnTo>
                    <a:pt x="1220" y="618"/>
                  </a:lnTo>
                  <a:lnTo>
                    <a:pt x="1222" y="634"/>
                  </a:lnTo>
                  <a:lnTo>
                    <a:pt x="1222" y="634"/>
                  </a:lnTo>
                  <a:lnTo>
                    <a:pt x="1220" y="707"/>
                  </a:lnTo>
                  <a:lnTo>
                    <a:pt x="1220" y="707"/>
                  </a:lnTo>
                  <a:lnTo>
                    <a:pt x="1220" y="717"/>
                  </a:lnTo>
                  <a:lnTo>
                    <a:pt x="1219" y="725"/>
                  </a:lnTo>
                  <a:lnTo>
                    <a:pt x="1214" y="741"/>
                  </a:lnTo>
                  <a:lnTo>
                    <a:pt x="1214" y="741"/>
                  </a:lnTo>
                  <a:lnTo>
                    <a:pt x="1211" y="746"/>
                  </a:lnTo>
                  <a:lnTo>
                    <a:pt x="1206" y="749"/>
                  </a:lnTo>
                  <a:lnTo>
                    <a:pt x="1206" y="749"/>
                  </a:lnTo>
                  <a:lnTo>
                    <a:pt x="1184" y="760"/>
                  </a:lnTo>
                  <a:lnTo>
                    <a:pt x="1184" y="760"/>
                  </a:lnTo>
                  <a:lnTo>
                    <a:pt x="1144" y="775"/>
                  </a:lnTo>
                  <a:lnTo>
                    <a:pt x="1104" y="789"/>
                  </a:lnTo>
                  <a:lnTo>
                    <a:pt x="1104" y="789"/>
                  </a:lnTo>
                  <a:lnTo>
                    <a:pt x="1064" y="800"/>
                  </a:lnTo>
                  <a:lnTo>
                    <a:pt x="1064" y="800"/>
                  </a:lnTo>
                  <a:lnTo>
                    <a:pt x="1049" y="807"/>
                  </a:lnTo>
                  <a:lnTo>
                    <a:pt x="1049" y="807"/>
                  </a:lnTo>
                  <a:lnTo>
                    <a:pt x="1043" y="811"/>
                  </a:lnTo>
                  <a:lnTo>
                    <a:pt x="1036" y="818"/>
                  </a:lnTo>
                  <a:lnTo>
                    <a:pt x="1036" y="818"/>
                  </a:lnTo>
                  <a:lnTo>
                    <a:pt x="1027" y="832"/>
                  </a:lnTo>
                  <a:lnTo>
                    <a:pt x="1020" y="847"/>
                  </a:lnTo>
                  <a:lnTo>
                    <a:pt x="1020" y="847"/>
                  </a:lnTo>
                  <a:lnTo>
                    <a:pt x="1009" y="875"/>
                  </a:lnTo>
                  <a:lnTo>
                    <a:pt x="1009" y="875"/>
                  </a:lnTo>
                  <a:lnTo>
                    <a:pt x="1001" y="903"/>
                  </a:lnTo>
                  <a:lnTo>
                    <a:pt x="1001" y="903"/>
                  </a:lnTo>
                  <a:lnTo>
                    <a:pt x="1000" y="911"/>
                  </a:lnTo>
                  <a:lnTo>
                    <a:pt x="1001" y="919"/>
                  </a:lnTo>
                  <a:lnTo>
                    <a:pt x="1001" y="925"/>
                  </a:lnTo>
                  <a:lnTo>
                    <a:pt x="1004" y="933"/>
                  </a:lnTo>
                  <a:lnTo>
                    <a:pt x="1004" y="933"/>
                  </a:lnTo>
                  <a:lnTo>
                    <a:pt x="1012" y="952"/>
                  </a:lnTo>
                  <a:lnTo>
                    <a:pt x="1022" y="971"/>
                  </a:lnTo>
                  <a:lnTo>
                    <a:pt x="1041" y="1006"/>
                  </a:lnTo>
                  <a:lnTo>
                    <a:pt x="1041" y="1006"/>
                  </a:lnTo>
                  <a:lnTo>
                    <a:pt x="1054" y="1030"/>
                  </a:lnTo>
                  <a:lnTo>
                    <a:pt x="1067" y="1056"/>
                  </a:lnTo>
                  <a:lnTo>
                    <a:pt x="1067" y="1056"/>
                  </a:lnTo>
                  <a:lnTo>
                    <a:pt x="1070" y="1066"/>
                  </a:lnTo>
                  <a:lnTo>
                    <a:pt x="1072" y="1077"/>
                  </a:lnTo>
                  <a:lnTo>
                    <a:pt x="1072" y="1077"/>
                  </a:lnTo>
                  <a:lnTo>
                    <a:pt x="1072" y="1080"/>
                  </a:lnTo>
                  <a:lnTo>
                    <a:pt x="1072" y="1080"/>
                  </a:lnTo>
                  <a:lnTo>
                    <a:pt x="1072" y="1091"/>
                  </a:lnTo>
                  <a:lnTo>
                    <a:pt x="1070" y="1099"/>
                  </a:lnTo>
                  <a:lnTo>
                    <a:pt x="1065" y="1106"/>
                  </a:lnTo>
                  <a:lnTo>
                    <a:pt x="1059" y="1114"/>
                  </a:lnTo>
                  <a:lnTo>
                    <a:pt x="1059" y="1114"/>
                  </a:lnTo>
                  <a:lnTo>
                    <a:pt x="1030" y="1146"/>
                  </a:lnTo>
                  <a:lnTo>
                    <a:pt x="998" y="1176"/>
                  </a:lnTo>
                  <a:lnTo>
                    <a:pt x="998" y="1176"/>
                  </a:lnTo>
                  <a:lnTo>
                    <a:pt x="988" y="1182"/>
                  </a:lnTo>
                  <a:lnTo>
                    <a:pt x="988" y="1182"/>
                  </a:lnTo>
                  <a:lnTo>
                    <a:pt x="980" y="1189"/>
                  </a:lnTo>
                  <a:lnTo>
                    <a:pt x="972" y="1192"/>
                  </a:lnTo>
                  <a:lnTo>
                    <a:pt x="963" y="1192"/>
                  </a:lnTo>
                  <a:lnTo>
                    <a:pt x="953" y="1190"/>
                  </a:lnTo>
                  <a:lnTo>
                    <a:pt x="953" y="1190"/>
                  </a:lnTo>
                  <a:lnTo>
                    <a:pt x="931" y="1182"/>
                  </a:lnTo>
                  <a:lnTo>
                    <a:pt x="931" y="1182"/>
                  </a:lnTo>
                  <a:lnTo>
                    <a:pt x="832" y="1141"/>
                  </a:lnTo>
                  <a:lnTo>
                    <a:pt x="832" y="1141"/>
                  </a:lnTo>
                  <a:lnTo>
                    <a:pt x="821" y="1138"/>
                  </a:lnTo>
                  <a:lnTo>
                    <a:pt x="811" y="1134"/>
                  </a:lnTo>
                  <a:lnTo>
                    <a:pt x="811" y="1134"/>
                  </a:lnTo>
                  <a:lnTo>
                    <a:pt x="800" y="1131"/>
                  </a:lnTo>
                  <a:lnTo>
                    <a:pt x="789" y="1131"/>
                  </a:lnTo>
                  <a:lnTo>
                    <a:pt x="779" y="1131"/>
                  </a:lnTo>
                  <a:lnTo>
                    <a:pt x="768" y="1133"/>
                  </a:lnTo>
                  <a:lnTo>
                    <a:pt x="768" y="1133"/>
                  </a:lnTo>
                  <a:lnTo>
                    <a:pt x="741" y="1141"/>
                  </a:lnTo>
                  <a:lnTo>
                    <a:pt x="741" y="1141"/>
                  </a:lnTo>
                  <a:lnTo>
                    <a:pt x="713" y="1152"/>
                  </a:lnTo>
                  <a:lnTo>
                    <a:pt x="713" y="1152"/>
                  </a:lnTo>
                  <a:lnTo>
                    <a:pt x="701" y="1158"/>
                  </a:lnTo>
                  <a:lnTo>
                    <a:pt x="691" y="1166"/>
                  </a:lnTo>
                  <a:lnTo>
                    <a:pt x="683" y="1176"/>
                  </a:lnTo>
                  <a:lnTo>
                    <a:pt x="675" y="1187"/>
                  </a:lnTo>
                  <a:lnTo>
                    <a:pt x="675" y="1187"/>
                  </a:lnTo>
                  <a:lnTo>
                    <a:pt x="672" y="1195"/>
                  </a:lnTo>
                  <a:lnTo>
                    <a:pt x="669" y="1203"/>
                  </a:lnTo>
                  <a:lnTo>
                    <a:pt x="669" y="1203"/>
                  </a:lnTo>
                  <a:lnTo>
                    <a:pt x="656" y="1242"/>
                  </a:lnTo>
                  <a:lnTo>
                    <a:pt x="656" y="1242"/>
                  </a:lnTo>
                  <a:lnTo>
                    <a:pt x="640" y="1290"/>
                  </a:lnTo>
                  <a:lnTo>
                    <a:pt x="640" y="1290"/>
                  </a:lnTo>
                  <a:lnTo>
                    <a:pt x="630" y="1314"/>
                  </a:lnTo>
                  <a:lnTo>
                    <a:pt x="630" y="1314"/>
                  </a:lnTo>
                  <a:lnTo>
                    <a:pt x="624" y="1333"/>
                  </a:lnTo>
                  <a:lnTo>
                    <a:pt x="624" y="1333"/>
                  </a:lnTo>
                  <a:lnTo>
                    <a:pt x="621" y="1338"/>
                  </a:lnTo>
                  <a:lnTo>
                    <a:pt x="616" y="1342"/>
                  </a:lnTo>
                  <a:lnTo>
                    <a:pt x="616" y="1342"/>
                  </a:lnTo>
                  <a:lnTo>
                    <a:pt x="610" y="1346"/>
                  </a:lnTo>
                  <a:lnTo>
                    <a:pt x="602" y="1347"/>
                  </a:lnTo>
                  <a:lnTo>
                    <a:pt x="602" y="1347"/>
                  </a:lnTo>
                  <a:lnTo>
                    <a:pt x="586" y="1347"/>
                  </a:lnTo>
                  <a:lnTo>
                    <a:pt x="586" y="1347"/>
                  </a:lnTo>
                  <a:lnTo>
                    <a:pt x="507" y="1347"/>
                  </a:lnTo>
                  <a:lnTo>
                    <a:pt x="507" y="1347"/>
                  </a:lnTo>
                  <a:lnTo>
                    <a:pt x="494" y="1347"/>
                  </a:lnTo>
                  <a:lnTo>
                    <a:pt x="494" y="1347"/>
                  </a:lnTo>
                  <a:lnTo>
                    <a:pt x="482" y="1346"/>
                  </a:lnTo>
                  <a:lnTo>
                    <a:pt x="469" y="1341"/>
                  </a:lnTo>
                  <a:lnTo>
                    <a:pt x="469" y="1341"/>
                  </a:lnTo>
                  <a:lnTo>
                    <a:pt x="464" y="1336"/>
                  </a:lnTo>
                  <a:lnTo>
                    <a:pt x="459" y="1331"/>
                  </a:lnTo>
                  <a:lnTo>
                    <a:pt x="459" y="1331"/>
                  </a:lnTo>
                  <a:lnTo>
                    <a:pt x="453" y="1318"/>
                  </a:lnTo>
                  <a:lnTo>
                    <a:pt x="448" y="1304"/>
                  </a:lnTo>
                  <a:lnTo>
                    <a:pt x="448" y="1304"/>
                  </a:lnTo>
                  <a:lnTo>
                    <a:pt x="437" y="1272"/>
                  </a:lnTo>
                  <a:lnTo>
                    <a:pt x="427" y="1240"/>
                  </a:lnTo>
                  <a:lnTo>
                    <a:pt x="427" y="1240"/>
                  </a:lnTo>
                  <a:lnTo>
                    <a:pt x="410" y="1187"/>
                  </a:lnTo>
                  <a:lnTo>
                    <a:pt x="410" y="1187"/>
                  </a:lnTo>
                  <a:lnTo>
                    <a:pt x="407" y="1181"/>
                  </a:lnTo>
                  <a:lnTo>
                    <a:pt x="403" y="1174"/>
                  </a:lnTo>
                  <a:lnTo>
                    <a:pt x="399" y="1170"/>
                  </a:lnTo>
                  <a:lnTo>
                    <a:pt x="392" y="1165"/>
                  </a:lnTo>
                  <a:lnTo>
                    <a:pt x="392" y="1165"/>
                  </a:lnTo>
                  <a:lnTo>
                    <a:pt x="381" y="1158"/>
                  </a:lnTo>
                  <a:lnTo>
                    <a:pt x="370" y="1154"/>
                  </a:lnTo>
                  <a:lnTo>
                    <a:pt x="370" y="1154"/>
                  </a:lnTo>
                  <a:lnTo>
                    <a:pt x="343" y="1141"/>
                  </a:lnTo>
                  <a:lnTo>
                    <a:pt x="314" y="1131"/>
                  </a:lnTo>
                  <a:lnTo>
                    <a:pt x="314" y="1131"/>
                  </a:lnTo>
                  <a:lnTo>
                    <a:pt x="303" y="1128"/>
                  </a:lnTo>
                  <a:lnTo>
                    <a:pt x="303" y="1128"/>
                  </a:lnTo>
                  <a:lnTo>
                    <a:pt x="293" y="1126"/>
                  </a:lnTo>
                  <a:lnTo>
                    <a:pt x="283" y="1130"/>
                  </a:lnTo>
                  <a:lnTo>
                    <a:pt x="283" y="1130"/>
                  </a:lnTo>
                  <a:lnTo>
                    <a:pt x="266" y="1136"/>
                  </a:lnTo>
                  <a:lnTo>
                    <a:pt x="266" y="1136"/>
                  </a:lnTo>
                  <a:lnTo>
                    <a:pt x="234" y="1152"/>
                  </a:lnTo>
                  <a:lnTo>
                    <a:pt x="203" y="1168"/>
                  </a:lnTo>
                  <a:lnTo>
                    <a:pt x="203" y="1168"/>
                  </a:lnTo>
                  <a:lnTo>
                    <a:pt x="157" y="1192"/>
                  </a:lnTo>
                  <a:lnTo>
                    <a:pt x="157" y="1192"/>
                  </a:lnTo>
                  <a:lnTo>
                    <a:pt x="148" y="1197"/>
                  </a:lnTo>
                  <a:lnTo>
                    <a:pt x="138" y="1200"/>
                  </a:lnTo>
                  <a:lnTo>
                    <a:pt x="138" y="1200"/>
                  </a:lnTo>
                  <a:lnTo>
                    <a:pt x="128" y="1202"/>
                  </a:lnTo>
                  <a:lnTo>
                    <a:pt x="117" y="1202"/>
                  </a:lnTo>
                  <a:lnTo>
                    <a:pt x="108" y="1198"/>
                  </a:lnTo>
                  <a:lnTo>
                    <a:pt x="98" y="1192"/>
                  </a:lnTo>
                  <a:lnTo>
                    <a:pt x="98" y="1192"/>
                  </a:lnTo>
                  <a:lnTo>
                    <a:pt x="79" y="1174"/>
                  </a:lnTo>
                  <a:lnTo>
                    <a:pt x="60" y="1157"/>
                  </a:lnTo>
                  <a:lnTo>
                    <a:pt x="42" y="1138"/>
                  </a:lnTo>
                  <a:lnTo>
                    <a:pt x="24" y="1118"/>
                  </a:lnTo>
                  <a:lnTo>
                    <a:pt x="24" y="1118"/>
                  </a:lnTo>
                  <a:lnTo>
                    <a:pt x="16" y="1109"/>
                  </a:lnTo>
                  <a:lnTo>
                    <a:pt x="16" y="1109"/>
                  </a:lnTo>
                  <a:lnTo>
                    <a:pt x="15" y="1102"/>
                  </a:lnTo>
                  <a:lnTo>
                    <a:pt x="13" y="1096"/>
                  </a:lnTo>
                  <a:lnTo>
                    <a:pt x="13" y="1096"/>
                  </a:lnTo>
                  <a:lnTo>
                    <a:pt x="15" y="1090"/>
                  </a:lnTo>
                  <a:lnTo>
                    <a:pt x="15" y="1090"/>
                  </a:lnTo>
                  <a:lnTo>
                    <a:pt x="26" y="1062"/>
                  </a:lnTo>
                  <a:lnTo>
                    <a:pt x="26" y="1062"/>
                  </a:lnTo>
                  <a:lnTo>
                    <a:pt x="31" y="1054"/>
                  </a:lnTo>
                  <a:lnTo>
                    <a:pt x="34" y="1050"/>
                  </a:lnTo>
                  <a:lnTo>
                    <a:pt x="45" y="1038"/>
                  </a:lnTo>
                  <a:lnTo>
                    <a:pt x="45" y="1038"/>
                  </a:lnTo>
                  <a:lnTo>
                    <a:pt x="60" y="1029"/>
                  </a:lnTo>
                  <a:lnTo>
                    <a:pt x="76" y="1019"/>
                  </a:lnTo>
                  <a:lnTo>
                    <a:pt x="76" y="1019"/>
                  </a:lnTo>
                  <a:lnTo>
                    <a:pt x="140" y="987"/>
                  </a:lnTo>
                  <a:lnTo>
                    <a:pt x="140" y="987"/>
                  </a:lnTo>
                  <a:lnTo>
                    <a:pt x="159" y="975"/>
                  </a:lnTo>
                  <a:lnTo>
                    <a:pt x="178" y="963"/>
                  </a:lnTo>
                  <a:lnTo>
                    <a:pt x="213" y="935"/>
                  </a:lnTo>
                  <a:lnTo>
                    <a:pt x="213" y="935"/>
                  </a:lnTo>
                  <a:lnTo>
                    <a:pt x="264" y="893"/>
                  </a:lnTo>
                  <a:lnTo>
                    <a:pt x="264" y="893"/>
                  </a:lnTo>
                  <a:lnTo>
                    <a:pt x="274" y="885"/>
                  </a:lnTo>
                  <a:lnTo>
                    <a:pt x="274" y="885"/>
                  </a:lnTo>
                  <a:lnTo>
                    <a:pt x="280" y="880"/>
                  </a:lnTo>
                  <a:lnTo>
                    <a:pt x="288" y="875"/>
                  </a:lnTo>
                  <a:lnTo>
                    <a:pt x="296" y="872"/>
                  </a:lnTo>
                  <a:lnTo>
                    <a:pt x="304" y="871"/>
                  </a:lnTo>
                  <a:lnTo>
                    <a:pt x="322" y="869"/>
                  </a:lnTo>
                  <a:lnTo>
                    <a:pt x="339" y="869"/>
                  </a:lnTo>
                  <a:lnTo>
                    <a:pt x="339" y="869"/>
                  </a:lnTo>
                  <a:lnTo>
                    <a:pt x="352" y="872"/>
                  </a:lnTo>
                  <a:lnTo>
                    <a:pt x="363" y="879"/>
                  </a:lnTo>
                  <a:lnTo>
                    <a:pt x="363" y="879"/>
                  </a:lnTo>
                  <a:lnTo>
                    <a:pt x="400" y="903"/>
                  </a:lnTo>
                  <a:lnTo>
                    <a:pt x="400" y="903"/>
                  </a:lnTo>
                  <a:lnTo>
                    <a:pt x="419" y="914"/>
                  </a:lnTo>
                  <a:lnTo>
                    <a:pt x="438" y="923"/>
                  </a:lnTo>
                  <a:lnTo>
                    <a:pt x="438" y="923"/>
                  </a:lnTo>
                  <a:lnTo>
                    <a:pt x="469" y="931"/>
                  </a:lnTo>
                  <a:lnTo>
                    <a:pt x="469" y="931"/>
                  </a:lnTo>
                  <a:lnTo>
                    <a:pt x="480" y="935"/>
                  </a:lnTo>
                  <a:lnTo>
                    <a:pt x="480" y="935"/>
                  </a:lnTo>
                  <a:lnTo>
                    <a:pt x="490" y="938"/>
                  </a:lnTo>
                  <a:lnTo>
                    <a:pt x="490" y="938"/>
                  </a:lnTo>
                  <a:lnTo>
                    <a:pt x="514" y="943"/>
                  </a:lnTo>
                  <a:lnTo>
                    <a:pt x="514" y="943"/>
                  </a:lnTo>
                  <a:lnTo>
                    <a:pt x="526" y="944"/>
                  </a:lnTo>
                  <a:lnTo>
                    <a:pt x="539" y="944"/>
                  </a:lnTo>
                  <a:lnTo>
                    <a:pt x="552" y="943"/>
                  </a:lnTo>
                  <a:lnTo>
                    <a:pt x="565" y="941"/>
                  </a:lnTo>
                  <a:lnTo>
                    <a:pt x="565" y="941"/>
                  </a:lnTo>
                  <a:lnTo>
                    <a:pt x="579" y="939"/>
                  </a:lnTo>
                  <a:lnTo>
                    <a:pt x="579" y="939"/>
                  </a:lnTo>
                  <a:lnTo>
                    <a:pt x="594" y="936"/>
                  </a:lnTo>
                  <a:lnTo>
                    <a:pt x="610" y="931"/>
                  </a:lnTo>
                  <a:lnTo>
                    <a:pt x="610" y="931"/>
                  </a:lnTo>
                  <a:lnTo>
                    <a:pt x="630" y="925"/>
                  </a:lnTo>
                  <a:lnTo>
                    <a:pt x="650" y="917"/>
                  </a:lnTo>
                  <a:lnTo>
                    <a:pt x="650" y="917"/>
                  </a:lnTo>
                  <a:lnTo>
                    <a:pt x="666" y="909"/>
                  </a:lnTo>
                  <a:lnTo>
                    <a:pt x="680" y="899"/>
                  </a:lnTo>
                  <a:lnTo>
                    <a:pt x="709" y="880"/>
                  </a:lnTo>
                  <a:lnTo>
                    <a:pt x="709" y="880"/>
                  </a:lnTo>
                  <a:lnTo>
                    <a:pt x="725" y="866"/>
                  </a:lnTo>
                  <a:lnTo>
                    <a:pt x="739" y="851"/>
                  </a:lnTo>
                  <a:lnTo>
                    <a:pt x="752" y="835"/>
                  </a:lnTo>
                  <a:lnTo>
                    <a:pt x="763" y="818"/>
                  </a:lnTo>
                  <a:lnTo>
                    <a:pt x="763" y="818"/>
                  </a:lnTo>
                  <a:lnTo>
                    <a:pt x="774" y="800"/>
                  </a:lnTo>
                  <a:lnTo>
                    <a:pt x="782" y="783"/>
                  </a:lnTo>
                  <a:lnTo>
                    <a:pt x="790" y="765"/>
                  </a:lnTo>
                  <a:lnTo>
                    <a:pt x="798" y="746"/>
                  </a:lnTo>
                  <a:lnTo>
                    <a:pt x="798" y="746"/>
                  </a:lnTo>
                  <a:lnTo>
                    <a:pt x="803" y="727"/>
                  </a:lnTo>
                  <a:lnTo>
                    <a:pt x="806" y="707"/>
                  </a:lnTo>
                  <a:lnTo>
                    <a:pt x="806" y="707"/>
                  </a:lnTo>
                  <a:lnTo>
                    <a:pt x="808" y="695"/>
                  </a:lnTo>
                  <a:lnTo>
                    <a:pt x="808" y="695"/>
                  </a:lnTo>
                  <a:lnTo>
                    <a:pt x="811" y="680"/>
                  </a:lnTo>
                  <a:lnTo>
                    <a:pt x="811" y="666"/>
                  </a:lnTo>
                  <a:lnTo>
                    <a:pt x="811" y="651"/>
                  </a:lnTo>
                  <a:lnTo>
                    <a:pt x="808" y="637"/>
                  </a:lnTo>
                  <a:lnTo>
                    <a:pt x="808" y="637"/>
                  </a:lnTo>
                  <a:lnTo>
                    <a:pt x="806" y="626"/>
                  </a:lnTo>
                  <a:lnTo>
                    <a:pt x="806" y="626"/>
                  </a:lnTo>
                  <a:lnTo>
                    <a:pt x="805" y="616"/>
                  </a:lnTo>
                  <a:lnTo>
                    <a:pt x="805" y="616"/>
                  </a:lnTo>
                  <a:lnTo>
                    <a:pt x="795" y="581"/>
                  </a:lnTo>
                  <a:lnTo>
                    <a:pt x="795" y="581"/>
                  </a:lnTo>
                  <a:lnTo>
                    <a:pt x="789" y="563"/>
                  </a:lnTo>
                  <a:lnTo>
                    <a:pt x="781" y="546"/>
                  </a:lnTo>
                  <a:lnTo>
                    <a:pt x="771" y="531"/>
                  </a:lnTo>
                  <a:lnTo>
                    <a:pt x="760" y="517"/>
                  </a:lnTo>
                  <a:lnTo>
                    <a:pt x="760" y="517"/>
                  </a:lnTo>
                  <a:lnTo>
                    <a:pt x="747" y="503"/>
                  </a:lnTo>
                  <a:lnTo>
                    <a:pt x="734" y="490"/>
                  </a:lnTo>
                  <a:lnTo>
                    <a:pt x="709" y="467"/>
                  </a:lnTo>
                  <a:lnTo>
                    <a:pt x="709" y="467"/>
                  </a:lnTo>
                  <a:lnTo>
                    <a:pt x="634" y="408"/>
                  </a:lnTo>
                  <a:lnTo>
                    <a:pt x="634" y="408"/>
                  </a:lnTo>
                  <a:lnTo>
                    <a:pt x="605" y="387"/>
                  </a:lnTo>
                  <a:lnTo>
                    <a:pt x="605" y="387"/>
                  </a:lnTo>
                  <a:lnTo>
                    <a:pt x="582" y="373"/>
                  </a:lnTo>
                  <a:lnTo>
                    <a:pt x="582" y="373"/>
                  </a:lnTo>
                  <a:lnTo>
                    <a:pt x="539" y="351"/>
                  </a:lnTo>
                  <a:lnTo>
                    <a:pt x="539" y="351"/>
                  </a:lnTo>
                  <a:lnTo>
                    <a:pt x="515" y="341"/>
                  </a:lnTo>
                  <a:lnTo>
                    <a:pt x="491" y="333"/>
                  </a:lnTo>
                  <a:lnTo>
                    <a:pt x="491" y="333"/>
                  </a:lnTo>
                  <a:lnTo>
                    <a:pt x="458" y="323"/>
                  </a:lnTo>
                  <a:lnTo>
                    <a:pt x="458" y="323"/>
                  </a:lnTo>
                  <a:lnTo>
                    <a:pt x="419" y="315"/>
                  </a:lnTo>
                  <a:lnTo>
                    <a:pt x="419" y="315"/>
                  </a:lnTo>
                  <a:lnTo>
                    <a:pt x="419" y="315"/>
                  </a:lnTo>
                  <a:lnTo>
                    <a:pt x="419" y="315"/>
                  </a:lnTo>
                  <a:lnTo>
                    <a:pt x="395" y="309"/>
                  </a:lnTo>
                  <a:lnTo>
                    <a:pt x="371" y="306"/>
                  </a:lnTo>
                  <a:lnTo>
                    <a:pt x="371" y="306"/>
                  </a:lnTo>
                  <a:lnTo>
                    <a:pt x="357" y="304"/>
                  </a:lnTo>
                  <a:lnTo>
                    <a:pt x="341" y="303"/>
                  </a:lnTo>
                  <a:lnTo>
                    <a:pt x="341" y="303"/>
                  </a:lnTo>
                  <a:lnTo>
                    <a:pt x="319" y="303"/>
                  </a:lnTo>
                  <a:lnTo>
                    <a:pt x="319" y="303"/>
                  </a:lnTo>
                  <a:lnTo>
                    <a:pt x="319" y="303"/>
                  </a:lnTo>
                  <a:lnTo>
                    <a:pt x="319" y="303"/>
                  </a:lnTo>
                  <a:close/>
                </a:path>
              </a:pathLst>
            </a:custGeom>
            <a:grpFill/>
            <a:ln w="9525">
              <a:solidFill>
                <a:srgbClr val="4D9E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23" name="Freeform 6"/>
            <p:cNvSpPr>
              <a:spLocks/>
            </p:cNvSpPr>
            <p:nvPr/>
          </p:nvSpPr>
          <p:spPr bwMode="auto">
            <a:xfrm>
              <a:off x="6067737" y="2829329"/>
              <a:ext cx="322820" cy="89834"/>
            </a:xfrm>
            <a:custGeom>
              <a:avLst/>
              <a:gdLst>
                <a:gd name="T0" fmla="*/ 243 w 999"/>
                <a:gd name="T1" fmla="*/ 278 h 278"/>
                <a:gd name="T2" fmla="*/ 198 w 999"/>
                <a:gd name="T3" fmla="*/ 273 h 278"/>
                <a:gd name="T4" fmla="*/ 141 w 999"/>
                <a:gd name="T5" fmla="*/ 257 h 278"/>
                <a:gd name="T6" fmla="*/ 94 w 999"/>
                <a:gd name="T7" fmla="*/ 235 h 278"/>
                <a:gd name="T8" fmla="*/ 46 w 999"/>
                <a:gd name="T9" fmla="*/ 203 h 278"/>
                <a:gd name="T10" fmla="*/ 14 w 999"/>
                <a:gd name="T11" fmla="*/ 174 h 278"/>
                <a:gd name="T12" fmla="*/ 5 w 999"/>
                <a:gd name="T13" fmla="*/ 161 h 278"/>
                <a:gd name="T14" fmla="*/ 2 w 999"/>
                <a:gd name="T15" fmla="*/ 145 h 278"/>
                <a:gd name="T16" fmla="*/ 3 w 999"/>
                <a:gd name="T17" fmla="*/ 120 h 278"/>
                <a:gd name="T18" fmla="*/ 5 w 999"/>
                <a:gd name="T19" fmla="*/ 112 h 278"/>
                <a:gd name="T20" fmla="*/ 19 w 999"/>
                <a:gd name="T21" fmla="*/ 97 h 278"/>
                <a:gd name="T22" fmla="*/ 30 w 999"/>
                <a:gd name="T23" fmla="*/ 96 h 278"/>
                <a:gd name="T24" fmla="*/ 46 w 999"/>
                <a:gd name="T25" fmla="*/ 105 h 278"/>
                <a:gd name="T26" fmla="*/ 94 w 999"/>
                <a:gd name="T27" fmla="*/ 142 h 278"/>
                <a:gd name="T28" fmla="*/ 142 w 999"/>
                <a:gd name="T29" fmla="*/ 172 h 278"/>
                <a:gd name="T30" fmla="*/ 184 w 999"/>
                <a:gd name="T31" fmla="*/ 190 h 278"/>
                <a:gd name="T32" fmla="*/ 216 w 999"/>
                <a:gd name="T33" fmla="*/ 200 h 278"/>
                <a:gd name="T34" fmla="*/ 259 w 999"/>
                <a:gd name="T35" fmla="*/ 204 h 278"/>
                <a:gd name="T36" fmla="*/ 278 w 999"/>
                <a:gd name="T37" fmla="*/ 204 h 278"/>
                <a:gd name="T38" fmla="*/ 328 w 999"/>
                <a:gd name="T39" fmla="*/ 196 h 278"/>
                <a:gd name="T40" fmla="*/ 376 w 999"/>
                <a:gd name="T41" fmla="*/ 180 h 278"/>
                <a:gd name="T42" fmla="*/ 400 w 999"/>
                <a:gd name="T43" fmla="*/ 169 h 278"/>
                <a:gd name="T44" fmla="*/ 446 w 999"/>
                <a:gd name="T45" fmla="*/ 136 h 278"/>
                <a:gd name="T46" fmla="*/ 497 w 999"/>
                <a:gd name="T47" fmla="*/ 91 h 278"/>
                <a:gd name="T48" fmla="*/ 540 w 999"/>
                <a:gd name="T49" fmla="*/ 57 h 278"/>
                <a:gd name="T50" fmla="*/ 590 w 999"/>
                <a:gd name="T51" fmla="*/ 32 h 278"/>
                <a:gd name="T52" fmla="*/ 636 w 999"/>
                <a:gd name="T53" fmla="*/ 16 h 278"/>
                <a:gd name="T54" fmla="*/ 673 w 999"/>
                <a:gd name="T55" fmla="*/ 6 h 278"/>
                <a:gd name="T56" fmla="*/ 692 w 999"/>
                <a:gd name="T57" fmla="*/ 1 h 278"/>
                <a:gd name="T58" fmla="*/ 763 w 999"/>
                <a:gd name="T59" fmla="*/ 1 h 278"/>
                <a:gd name="T60" fmla="*/ 785 w 999"/>
                <a:gd name="T61" fmla="*/ 4 h 278"/>
                <a:gd name="T62" fmla="*/ 820 w 999"/>
                <a:gd name="T63" fmla="*/ 12 h 278"/>
                <a:gd name="T64" fmla="*/ 871 w 999"/>
                <a:gd name="T65" fmla="*/ 30 h 278"/>
                <a:gd name="T66" fmla="*/ 908 w 999"/>
                <a:gd name="T67" fmla="*/ 49 h 278"/>
                <a:gd name="T68" fmla="*/ 964 w 999"/>
                <a:gd name="T69" fmla="*/ 92 h 278"/>
                <a:gd name="T70" fmla="*/ 988 w 999"/>
                <a:gd name="T71" fmla="*/ 118 h 278"/>
                <a:gd name="T72" fmla="*/ 998 w 999"/>
                <a:gd name="T73" fmla="*/ 132 h 278"/>
                <a:gd name="T74" fmla="*/ 999 w 999"/>
                <a:gd name="T75" fmla="*/ 150 h 278"/>
                <a:gd name="T76" fmla="*/ 993 w 999"/>
                <a:gd name="T77" fmla="*/ 172 h 278"/>
                <a:gd name="T78" fmla="*/ 983 w 999"/>
                <a:gd name="T79" fmla="*/ 182 h 278"/>
                <a:gd name="T80" fmla="*/ 958 w 999"/>
                <a:gd name="T81" fmla="*/ 184 h 278"/>
                <a:gd name="T82" fmla="*/ 946 w 999"/>
                <a:gd name="T83" fmla="*/ 179 h 278"/>
                <a:gd name="T84" fmla="*/ 932 w 999"/>
                <a:gd name="T85" fmla="*/ 168 h 278"/>
                <a:gd name="T86" fmla="*/ 882 w 999"/>
                <a:gd name="T87" fmla="*/ 128 h 278"/>
                <a:gd name="T88" fmla="*/ 854 w 999"/>
                <a:gd name="T89" fmla="*/ 110 h 278"/>
                <a:gd name="T90" fmla="*/ 803 w 999"/>
                <a:gd name="T91" fmla="*/ 91 h 278"/>
                <a:gd name="T92" fmla="*/ 759 w 999"/>
                <a:gd name="T93" fmla="*/ 84 h 278"/>
                <a:gd name="T94" fmla="*/ 691 w 999"/>
                <a:gd name="T95" fmla="*/ 86 h 278"/>
                <a:gd name="T96" fmla="*/ 651 w 999"/>
                <a:gd name="T97" fmla="*/ 92 h 278"/>
                <a:gd name="T98" fmla="*/ 612 w 999"/>
                <a:gd name="T99" fmla="*/ 107 h 278"/>
                <a:gd name="T100" fmla="*/ 550 w 999"/>
                <a:gd name="T101" fmla="*/ 147 h 278"/>
                <a:gd name="T102" fmla="*/ 534 w 999"/>
                <a:gd name="T103" fmla="*/ 161 h 278"/>
                <a:gd name="T104" fmla="*/ 510 w 999"/>
                <a:gd name="T105" fmla="*/ 187 h 278"/>
                <a:gd name="T106" fmla="*/ 451 w 999"/>
                <a:gd name="T107" fmla="*/ 232 h 278"/>
                <a:gd name="T108" fmla="*/ 406 w 999"/>
                <a:gd name="T109" fmla="*/ 256 h 278"/>
                <a:gd name="T110" fmla="*/ 352 w 999"/>
                <a:gd name="T111" fmla="*/ 273 h 278"/>
                <a:gd name="T112" fmla="*/ 326 w 999"/>
                <a:gd name="T113" fmla="*/ 276 h 278"/>
                <a:gd name="T114" fmla="*/ 275 w 999"/>
                <a:gd name="T115" fmla="*/ 278 h 278"/>
                <a:gd name="T116" fmla="*/ 275 w 999"/>
                <a:gd name="T1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9" h="278">
                  <a:moveTo>
                    <a:pt x="275" y="278"/>
                  </a:moveTo>
                  <a:lnTo>
                    <a:pt x="275" y="278"/>
                  </a:lnTo>
                  <a:lnTo>
                    <a:pt x="243" y="278"/>
                  </a:lnTo>
                  <a:lnTo>
                    <a:pt x="243" y="278"/>
                  </a:lnTo>
                  <a:lnTo>
                    <a:pt x="221" y="276"/>
                  </a:lnTo>
                  <a:lnTo>
                    <a:pt x="198" y="273"/>
                  </a:lnTo>
                  <a:lnTo>
                    <a:pt x="198" y="273"/>
                  </a:lnTo>
                  <a:lnTo>
                    <a:pt x="169" y="267"/>
                  </a:lnTo>
                  <a:lnTo>
                    <a:pt x="141" y="257"/>
                  </a:lnTo>
                  <a:lnTo>
                    <a:pt x="141" y="257"/>
                  </a:lnTo>
                  <a:lnTo>
                    <a:pt x="117" y="248"/>
                  </a:lnTo>
                  <a:lnTo>
                    <a:pt x="94" y="235"/>
                  </a:lnTo>
                  <a:lnTo>
                    <a:pt x="94" y="235"/>
                  </a:lnTo>
                  <a:lnTo>
                    <a:pt x="62" y="214"/>
                  </a:lnTo>
                  <a:lnTo>
                    <a:pt x="46" y="203"/>
                  </a:lnTo>
                  <a:lnTo>
                    <a:pt x="32" y="190"/>
                  </a:lnTo>
                  <a:lnTo>
                    <a:pt x="32" y="190"/>
                  </a:lnTo>
                  <a:lnTo>
                    <a:pt x="14" y="174"/>
                  </a:lnTo>
                  <a:lnTo>
                    <a:pt x="14" y="174"/>
                  </a:lnTo>
                  <a:lnTo>
                    <a:pt x="10" y="168"/>
                  </a:lnTo>
                  <a:lnTo>
                    <a:pt x="5" y="161"/>
                  </a:lnTo>
                  <a:lnTo>
                    <a:pt x="3" y="153"/>
                  </a:lnTo>
                  <a:lnTo>
                    <a:pt x="2" y="145"/>
                  </a:lnTo>
                  <a:lnTo>
                    <a:pt x="2" y="145"/>
                  </a:lnTo>
                  <a:lnTo>
                    <a:pt x="0" y="132"/>
                  </a:lnTo>
                  <a:lnTo>
                    <a:pt x="3" y="120"/>
                  </a:lnTo>
                  <a:lnTo>
                    <a:pt x="3" y="120"/>
                  </a:lnTo>
                  <a:lnTo>
                    <a:pt x="3" y="118"/>
                  </a:lnTo>
                  <a:lnTo>
                    <a:pt x="3" y="118"/>
                  </a:lnTo>
                  <a:lnTo>
                    <a:pt x="5" y="112"/>
                  </a:lnTo>
                  <a:lnTo>
                    <a:pt x="10" y="105"/>
                  </a:lnTo>
                  <a:lnTo>
                    <a:pt x="14" y="102"/>
                  </a:lnTo>
                  <a:lnTo>
                    <a:pt x="19" y="97"/>
                  </a:lnTo>
                  <a:lnTo>
                    <a:pt x="19" y="97"/>
                  </a:lnTo>
                  <a:lnTo>
                    <a:pt x="27" y="96"/>
                  </a:lnTo>
                  <a:lnTo>
                    <a:pt x="30" y="96"/>
                  </a:lnTo>
                  <a:lnTo>
                    <a:pt x="34" y="97"/>
                  </a:lnTo>
                  <a:lnTo>
                    <a:pt x="34" y="97"/>
                  </a:lnTo>
                  <a:lnTo>
                    <a:pt x="46" y="105"/>
                  </a:lnTo>
                  <a:lnTo>
                    <a:pt x="57" y="113"/>
                  </a:lnTo>
                  <a:lnTo>
                    <a:pt x="57" y="113"/>
                  </a:lnTo>
                  <a:lnTo>
                    <a:pt x="94" y="142"/>
                  </a:lnTo>
                  <a:lnTo>
                    <a:pt x="94" y="142"/>
                  </a:lnTo>
                  <a:lnTo>
                    <a:pt x="117" y="160"/>
                  </a:lnTo>
                  <a:lnTo>
                    <a:pt x="142" y="172"/>
                  </a:lnTo>
                  <a:lnTo>
                    <a:pt x="142" y="172"/>
                  </a:lnTo>
                  <a:lnTo>
                    <a:pt x="163" y="182"/>
                  </a:lnTo>
                  <a:lnTo>
                    <a:pt x="184" y="190"/>
                  </a:lnTo>
                  <a:lnTo>
                    <a:pt x="184" y="190"/>
                  </a:lnTo>
                  <a:lnTo>
                    <a:pt x="216" y="200"/>
                  </a:lnTo>
                  <a:lnTo>
                    <a:pt x="216" y="200"/>
                  </a:lnTo>
                  <a:lnTo>
                    <a:pt x="230" y="201"/>
                  </a:lnTo>
                  <a:lnTo>
                    <a:pt x="230" y="201"/>
                  </a:lnTo>
                  <a:lnTo>
                    <a:pt x="259" y="204"/>
                  </a:lnTo>
                  <a:lnTo>
                    <a:pt x="259" y="204"/>
                  </a:lnTo>
                  <a:lnTo>
                    <a:pt x="278" y="204"/>
                  </a:lnTo>
                  <a:lnTo>
                    <a:pt x="278" y="204"/>
                  </a:lnTo>
                  <a:lnTo>
                    <a:pt x="294" y="203"/>
                  </a:lnTo>
                  <a:lnTo>
                    <a:pt x="312" y="200"/>
                  </a:lnTo>
                  <a:lnTo>
                    <a:pt x="328" y="196"/>
                  </a:lnTo>
                  <a:lnTo>
                    <a:pt x="344" y="192"/>
                  </a:lnTo>
                  <a:lnTo>
                    <a:pt x="344" y="192"/>
                  </a:lnTo>
                  <a:lnTo>
                    <a:pt x="376" y="180"/>
                  </a:lnTo>
                  <a:lnTo>
                    <a:pt x="376" y="180"/>
                  </a:lnTo>
                  <a:lnTo>
                    <a:pt x="388" y="176"/>
                  </a:lnTo>
                  <a:lnTo>
                    <a:pt x="400" y="169"/>
                  </a:lnTo>
                  <a:lnTo>
                    <a:pt x="422" y="155"/>
                  </a:lnTo>
                  <a:lnTo>
                    <a:pt x="422" y="155"/>
                  </a:lnTo>
                  <a:lnTo>
                    <a:pt x="446" y="136"/>
                  </a:lnTo>
                  <a:lnTo>
                    <a:pt x="470" y="115"/>
                  </a:lnTo>
                  <a:lnTo>
                    <a:pt x="470" y="115"/>
                  </a:lnTo>
                  <a:lnTo>
                    <a:pt x="497" y="91"/>
                  </a:lnTo>
                  <a:lnTo>
                    <a:pt x="524" y="68"/>
                  </a:lnTo>
                  <a:lnTo>
                    <a:pt x="524" y="68"/>
                  </a:lnTo>
                  <a:lnTo>
                    <a:pt x="540" y="57"/>
                  </a:lnTo>
                  <a:lnTo>
                    <a:pt x="556" y="48"/>
                  </a:lnTo>
                  <a:lnTo>
                    <a:pt x="574" y="40"/>
                  </a:lnTo>
                  <a:lnTo>
                    <a:pt x="590" y="32"/>
                  </a:lnTo>
                  <a:lnTo>
                    <a:pt x="590" y="32"/>
                  </a:lnTo>
                  <a:lnTo>
                    <a:pt x="636" y="16"/>
                  </a:lnTo>
                  <a:lnTo>
                    <a:pt x="636" y="16"/>
                  </a:lnTo>
                  <a:lnTo>
                    <a:pt x="668" y="6"/>
                  </a:lnTo>
                  <a:lnTo>
                    <a:pt x="668" y="6"/>
                  </a:lnTo>
                  <a:lnTo>
                    <a:pt x="673" y="6"/>
                  </a:lnTo>
                  <a:lnTo>
                    <a:pt x="673" y="6"/>
                  </a:lnTo>
                  <a:lnTo>
                    <a:pt x="683" y="3"/>
                  </a:lnTo>
                  <a:lnTo>
                    <a:pt x="692" y="1"/>
                  </a:lnTo>
                  <a:lnTo>
                    <a:pt x="713" y="0"/>
                  </a:lnTo>
                  <a:lnTo>
                    <a:pt x="713" y="0"/>
                  </a:lnTo>
                  <a:lnTo>
                    <a:pt x="763" y="1"/>
                  </a:lnTo>
                  <a:lnTo>
                    <a:pt x="763" y="1"/>
                  </a:lnTo>
                  <a:lnTo>
                    <a:pt x="774" y="1"/>
                  </a:lnTo>
                  <a:lnTo>
                    <a:pt x="785" y="4"/>
                  </a:lnTo>
                  <a:lnTo>
                    <a:pt x="785" y="4"/>
                  </a:lnTo>
                  <a:lnTo>
                    <a:pt x="803" y="8"/>
                  </a:lnTo>
                  <a:lnTo>
                    <a:pt x="820" y="12"/>
                  </a:lnTo>
                  <a:lnTo>
                    <a:pt x="820" y="12"/>
                  </a:lnTo>
                  <a:lnTo>
                    <a:pt x="855" y="24"/>
                  </a:lnTo>
                  <a:lnTo>
                    <a:pt x="871" y="30"/>
                  </a:lnTo>
                  <a:lnTo>
                    <a:pt x="887" y="38"/>
                  </a:lnTo>
                  <a:lnTo>
                    <a:pt x="887" y="38"/>
                  </a:lnTo>
                  <a:lnTo>
                    <a:pt x="908" y="49"/>
                  </a:lnTo>
                  <a:lnTo>
                    <a:pt x="929" y="62"/>
                  </a:lnTo>
                  <a:lnTo>
                    <a:pt x="946" y="76"/>
                  </a:lnTo>
                  <a:lnTo>
                    <a:pt x="964" y="92"/>
                  </a:lnTo>
                  <a:lnTo>
                    <a:pt x="964" y="92"/>
                  </a:lnTo>
                  <a:lnTo>
                    <a:pt x="977" y="105"/>
                  </a:lnTo>
                  <a:lnTo>
                    <a:pt x="988" y="118"/>
                  </a:lnTo>
                  <a:lnTo>
                    <a:pt x="988" y="118"/>
                  </a:lnTo>
                  <a:lnTo>
                    <a:pt x="994" y="126"/>
                  </a:lnTo>
                  <a:lnTo>
                    <a:pt x="998" y="132"/>
                  </a:lnTo>
                  <a:lnTo>
                    <a:pt x="999" y="140"/>
                  </a:lnTo>
                  <a:lnTo>
                    <a:pt x="999" y="150"/>
                  </a:lnTo>
                  <a:lnTo>
                    <a:pt x="999" y="150"/>
                  </a:lnTo>
                  <a:lnTo>
                    <a:pt x="999" y="158"/>
                  </a:lnTo>
                  <a:lnTo>
                    <a:pt x="996" y="166"/>
                  </a:lnTo>
                  <a:lnTo>
                    <a:pt x="993" y="172"/>
                  </a:lnTo>
                  <a:lnTo>
                    <a:pt x="988" y="179"/>
                  </a:lnTo>
                  <a:lnTo>
                    <a:pt x="988" y="179"/>
                  </a:lnTo>
                  <a:lnTo>
                    <a:pt x="983" y="182"/>
                  </a:lnTo>
                  <a:lnTo>
                    <a:pt x="978" y="184"/>
                  </a:lnTo>
                  <a:lnTo>
                    <a:pt x="978" y="184"/>
                  </a:lnTo>
                  <a:lnTo>
                    <a:pt x="958" y="184"/>
                  </a:lnTo>
                  <a:lnTo>
                    <a:pt x="958" y="184"/>
                  </a:lnTo>
                  <a:lnTo>
                    <a:pt x="951" y="182"/>
                  </a:lnTo>
                  <a:lnTo>
                    <a:pt x="946" y="179"/>
                  </a:lnTo>
                  <a:lnTo>
                    <a:pt x="946" y="179"/>
                  </a:lnTo>
                  <a:lnTo>
                    <a:pt x="932" y="168"/>
                  </a:lnTo>
                  <a:lnTo>
                    <a:pt x="932" y="168"/>
                  </a:lnTo>
                  <a:lnTo>
                    <a:pt x="910" y="148"/>
                  </a:lnTo>
                  <a:lnTo>
                    <a:pt x="910" y="148"/>
                  </a:lnTo>
                  <a:lnTo>
                    <a:pt x="882" y="128"/>
                  </a:lnTo>
                  <a:lnTo>
                    <a:pt x="868" y="118"/>
                  </a:lnTo>
                  <a:lnTo>
                    <a:pt x="854" y="110"/>
                  </a:lnTo>
                  <a:lnTo>
                    <a:pt x="854" y="110"/>
                  </a:lnTo>
                  <a:lnTo>
                    <a:pt x="817" y="96"/>
                  </a:lnTo>
                  <a:lnTo>
                    <a:pt x="817" y="96"/>
                  </a:lnTo>
                  <a:lnTo>
                    <a:pt x="803" y="91"/>
                  </a:lnTo>
                  <a:lnTo>
                    <a:pt x="788" y="88"/>
                  </a:lnTo>
                  <a:lnTo>
                    <a:pt x="759" y="84"/>
                  </a:lnTo>
                  <a:lnTo>
                    <a:pt x="759" y="84"/>
                  </a:lnTo>
                  <a:lnTo>
                    <a:pt x="737" y="84"/>
                  </a:lnTo>
                  <a:lnTo>
                    <a:pt x="713" y="84"/>
                  </a:lnTo>
                  <a:lnTo>
                    <a:pt x="691" y="86"/>
                  </a:lnTo>
                  <a:lnTo>
                    <a:pt x="668" y="89"/>
                  </a:lnTo>
                  <a:lnTo>
                    <a:pt x="668" y="89"/>
                  </a:lnTo>
                  <a:lnTo>
                    <a:pt x="651" y="92"/>
                  </a:lnTo>
                  <a:lnTo>
                    <a:pt x="635" y="97"/>
                  </a:lnTo>
                  <a:lnTo>
                    <a:pt x="635" y="97"/>
                  </a:lnTo>
                  <a:lnTo>
                    <a:pt x="612" y="107"/>
                  </a:lnTo>
                  <a:lnTo>
                    <a:pt x="591" y="118"/>
                  </a:lnTo>
                  <a:lnTo>
                    <a:pt x="571" y="132"/>
                  </a:lnTo>
                  <a:lnTo>
                    <a:pt x="550" y="147"/>
                  </a:lnTo>
                  <a:lnTo>
                    <a:pt x="550" y="147"/>
                  </a:lnTo>
                  <a:lnTo>
                    <a:pt x="534" y="161"/>
                  </a:lnTo>
                  <a:lnTo>
                    <a:pt x="534" y="161"/>
                  </a:lnTo>
                  <a:lnTo>
                    <a:pt x="528" y="169"/>
                  </a:lnTo>
                  <a:lnTo>
                    <a:pt x="528" y="169"/>
                  </a:lnTo>
                  <a:lnTo>
                    <a:pt x="510" y="187"/>
                  </a:lnTo>
                  <a:lnTo>
                    <a:pt x="492" y="204"/>
                  </a:lnTo>
                  <a:lnTo>
                    <a:pt x="472" y="219"/>
                  </a:lnTo>
                  <a:lnTo>
                    <a:pt x="451" y="232"/>
                  </a:lnTo>
                  <a:lnTo>
                    <a:pt x="451" y="232"/>
                  </a:lnTo>
                  <a:lnTo>
                    <a:pt x="428" y="244"/>
                  </a:lnTo>
                  <a:lnTo>
                    <a:pt x="406" y="256"/>
                  </a:lnTo>
                  <a:lnTo>
                    <a:pt x="406" y="256"/>
                  </a:lnTo>
                  <a:lnTo>
                    <a:pt x="379" y="265"/>
                  </a:lnTo>
                  <a:lnTo>
                    <a:pt x="352" y="273"/>
                  </a:lnTo>
                  <a:lnTo>
                    <a:pt x="352" y="273"/>
                  </a:lnTo>
                  <a:lnTo>
                    <a:pt x="339" y="275"/>
                  </a:lnTo>
                  <a:lnTo>
                    <a:pt x="326" y="276"/>
                  </a:lnTo>
                  <a:lnTo>
                    <a:pt x="302" y="278"/>
                  </a:lnTo>
                  <a:lnTo>
                    <a:pt x="302" y="278"/>
                  </a:lnTo>
                  <a:lnTo>
                    <a:pt x="275" y="278"/>
                  </a:lnTo>
                  <a:lnTo>
                    <a:pt x="275" y="278"/>
                  </a:lnTo>
                  <a:lnTo>
                    <a:pt x="275" y="278"/>
                  </a:lnTo>
                  <a:lnTo>
                    <a:pt x="275" y="278"/>
                  </a:lnTo>
                  <a:close/>
                </a:path>
              </a:pathLst>
            </a:custGeom>
            <a:grpFill/>
            <a:ln w="9525">
              <a:solidFill>
                <a:srgbClr val="4D9E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24" name="Freeform 7"/>
            <p:cNvSpPr>
              <a:spLocks/>
            </p:cNvSpPr>
            <p:nvPr/>
          </p:nvSpPr>
          <p:spPr bwMode="auto">
            <a:xfrm>
              <a:off x="6098112" y="2773748"/>
              <a:ext cx="324113" cy="92742"/>
            </a:xfrm>
            <a:custGeom>
              <a:avLst/>
              <a:gdLst>
                <a:gd name="T0" fmla="*/ 144 w 1003"/>
                <a:gd name="T1" fmla="*/ 285 h 287"/>
                <a:gd name="T2" fmla="*/ 111 w 1003"/>
                <a:gd name="T3" fmla="*/ 279 h 287"/>
                <a:gd name="T4" fmla="*/ 43 w 1003"/>
                <a:gd name="T5" fmla="*/ 245 h 287"/>
                <a:gd name="T6" fmla="*/ 11 w 1003"/>
                <a:gd name="T7" fmla="*/ 213 h 287"/>
                <a:gd name="T8" fmla="*/ 0 w 1003"/>
                <a:gd name="T9" fmla="*/ 191 h 287"/>
                <a:gd name="T10" fmla="*/ 0 w 1003"/>
                <a:gd name="T11" fmla="*/ 175 h 287"/>
                <a:gd name="T12" fmla="*/ 16 w 1003"/>
                <a:gd name="T13" fmla="*/ 154 h 287"/>
                <a:gd name="T14" fmla="*/ 27 w 1003"/>
                <a:gd name="T15" fmla="*/ 148 h 287"/>
                <a:gd name="T16" fmla="*/ 69 w 1003"/>
                <a:gd name="T17" fmla="*/ 167 h 287"/>
                <a:gd name="T18" fmla="*/ 107 w 1003"/>
                <a:gd name="T19" fmla="*/ 192 h 287"/>
                <a:gd name="T20" fmla="*/ 138 w 1003"/>
                <a:gd name="T21" fmla="*/ 204 h 287"/>
                <a:gd name="T22" fmla="*/ 183 w 1003"/>
                <a:gd name="T23" fmla="*/ 207 h 287"/>
                <a:gd name="T24" fmla="*/ 232 w 1003"/>
                <a:gd name="T25" fmla="*/ 197 h 287"/>
                <a:gd name="T26" fmla="*/ 267 w 1003"/>
                <a:gd name="T27" fmla="*/ 176 h 287"/>
                <a:gd name="T28" fmla="*/ 310 w 1003"/>
                <a:gd name="T29" fmla="*/ 138 h 287"/>
                <a:gd name="T30" fmla="*/ 389 w 1003"/>
                <a:gd name="T31" fmla="*/ 76 h 287"/>
                <a:gd name="T32" fmla="*/ 430 w 1003"/>
                <a:gd name="T33" fmla="*/ 55 h 287"/>
                <a:gd name="T34" fmla="*/ 496 w 1003"/>
                <a:gd name="T35" fmla="*/ 29 h 287"/>
                <a:gd name="T36" fmla="*/ 573 w 1003"/>
                <a:gd name="T37" fmla="*/ 8 h 287"/>
                <a:gd name="T38" fmla="*/ 597 w 1003"/>
                <a:gd name="T39" fmla="*/ 5 h 287"/>
                <a:gd name="T40" fmla="*/ 637 w 1003"/>
                <a:gd name="T41" fmla="*/ 0 h 287"/>
                <a:gd name="T42" fmla="*/ 696 w 1003"/>
                <a:gd name="T43" fmla="*/ 7 h 287"/>
                <a:gd name="T44" fmla="*/ 733 w 1003"/>
                <a:gd name="T45" fmla="*/ 12 h 287"/>
                <a:gd name="T46" fmla="*/ 763 w 1003"/>
                <a:gd name="T47" fmla="*/ 20 h 287"/>
                <a:gd name="T48" fmla="*/ 819 w 1003"/>
                <a:gd name="T49" fmla="*/ 37 h 287"/>
                <a:gd name="T50" fmla="*/ 880 w 1003"/>
                <a:gd name="T51" fmla="*/ 68 h 287"/>
                <a:gd name="T52" fmla="*/ 932 w 1003"/>
                <a:gd name="T53" fmla="*/ 103 h 287"/>
                <a:gd name="T54" fmla="*/ 993 w 1003"/>
                <a:gd name="T55" fmla="*/ 162 h 287"/>
                <a:gd name="T56" fmla="*/ 1001 w 1003"/>
                <a:gd name="T57" fmla="*/ 178 h 287"/>
                <a:gd name="T58" fmla="*/ 998 w 1003"/>
                <a:gd name="T59" fmla="*/ 215 h 287"/>
                <a:gd name="T60" fmla="*/ 985 w 1003"/>
                <a:gd name="T61" fmla="*/ 228 h 287"/>
                <a:gd name="T62" fmla="*/ 969 w 1003"/>
                <a:gd name="T63" fmla="*/ 229 h 287"/>
                <a:gd name="T64" fmla="*/ 944 w 1003"/>
                <a:gd name="T65" fmla="*/ 215 h 287"/>
                <a:gd name="T66" fmla="*/ 913 w 1003"/>
                <a:gd name="T67" fmla="*/ 188 h 287"/>
                <a:gd name="T68" fmla="*/ 828 w 1003"/>
                <a:gd name="T69" fmla="*/ 125 h 287"/>
                <a:gd name="T70" fmla="*/ 787 w 1003"/>
                <a:gd name="T71" fmla="*/ 104 h 287"/>
                <a:gd name="T72" fmla="*/ 720 w 1003"/>
                <a:gd name="T73" fmla="*/ 87 h 287"/>
                <a:gd name="T74" fmla="*/ 697 w 1003"/>
                <a:gd name="T75" fmla="*/ 82 h 287"/>
                <a:gd name="T76" fmla="*/ 657 w 1003"/>
                <a:gd name="T77" fmla="*/ 79 h 287"/>
                <a:gd name="T78" fmla="*/ 569 w 1003"/>
                <a:gd name="T79" fmla="*/ 88 h 287"/>
                <a:gd name="T80" fmla="*/ 517 w 1003"/>
                <a:gd name="T81" fmla="*/ 103 h 287"/>
                <a:gd name="T82" fmla="*/ 437 w 1003"/>
                <a:gd name="T83" fmla="*/ 141 h 287"/>
                <a:gd name="T84" fmla="*/ 386 w 1003"/>
                <a:gd name="T85" fmla="*/ 178 h 287"/>
                <a:gd name="T86" fmla="*/ 322 w 1003"/>
                <a:gd name="T87" fmla="*/ 234 h 287"/>
                <a:gd name="T88" fmla="*/ 291 w 1003"/>
                <a:gd name="T89" fmla="*/ 258 h 287"/>
                <a:gd name="T90" fmla="*/ 256 w 1003"/>
                <a:gd name="T91" fmla="*/ 274 h 287"/>
                <a:gd name="T92" fmla="*/ 210 w 1003"/>
                <a:gd name="T93" fmla="*/ 285 h 287"/>
                <a:gd name="T94" fmla="*/ 176 w 1003"/>
                <a:gd name="T95" fmla="*/ 28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3" h="287">
                  <a:moveTo>
                    <a:pt x="176" y="287"/>
                  </a:moveTo>
                  <a:lnTo>
                    <a:pt x="176" y="287"/>
                  </a:lnTo>
                  <a:lnTo>
                    <a:pt x="144" y="285"/>
                  </a:lnTo>
                  <a:lnTo>
                    <a:pt x="144" y="285"/>
                  </a:lnTo>
                  <a:lnTo>
                    <a:pt x="136" y="284"/>
                  </a:lnTo>
                  <a:lnTo>
                    <a:pt x="136" y="284"/>
                  </a:lnTo>
                  <a:lnTo>
                    <a:pt x="111" y="279"/>
                  </a:lnTo>
                  <a:lnTo>
                    <a:pt x="111" y="279"/>
                  </a:lnTo>
                  <a:lnTo>
                    <a:pt x="91" y="272"/>
                  </a:lnTo>
                  <a:lnTo>
                    <a:pt x="75" y="266"/>
                  </a:lnTo>
                  <a:lnTo>
                    <a:pt x="58" y="256"/>
                  </a:lnTo>
                  <a:lnTo>
                    <a:pt x="43" y="245"/>
                  </a:lnTo>
                  <a:lnTo>
                    <a:pt x="43" y="245"/>
                  </a:lnTo>
                  <a:lnTo>
                    <a:pt x="32" y="236"/>
                  </a:lnTo>
                  <a:lnTo>
                    <a:pt x="21" y="226"/>
                  </a:lnTo>
                  <a:lnTo>
                    <a:pt x="11" y="213"/>
                  </a:lnTo>
                  <a:lnTo>
                    <a:pt x="3" y="202"/>
                  </a:lnTo>
                  <a:lnTo>
                    <a:pt x="3" y="202"/>
                  </a:lnTo>
                  <a:lnTo>
                    <a:pt x="0" y="196"/>
                  </a:lnTo>
                  <a:lnTo>
                    <a:pt x="0" y="191"/>
                  </a:lnTo>
                  <a:lnTo>
                    <a:pt x="0" y="191"/>
                  </a:lnTo>
                  <a:lnTo>
                    <a:pt x="0" y="186"/>
                  </a:lnTo>
                  <a:lnTo>
                    <a:pt x="0" y="186"/>
                  </a:lnTo>
                  <a:lnTo>
                    <a:pt x="0" y="175"/>
                  </a:lnTo>
                  <a:lnTo>
                    <a:pt x="3" y="167"/>
                  </a:lnTo>
                  <a:lnTo>
                    <a:pt x="8" y="160"/>
                  </a:lnTo>
                  <a:lnTo>
                    <a:pt x="16" y="154"/>
                  </a:lnTo>
                  <a:lnTo>
                    <a:pt x="16" y="154"/>
                  </a:lnTo>
                  <a:lnTo>
                    <a:pt x="21" y="151"/>
                  </a:lnTo>
                  <a:lnTo>
                    <a:pt x="21" y="151"/>
                  </a:lnTo>
                  <a:lnTo>
                    <a:pt x="24" y="148"/>
                  </a:lnTo>
                  <a:lnTo>
                    <a:pt x="27" y="148"/>
                  </a:lnTo>
                  <a:lnTo>
                    <a:pt x="35" y="149"/>
                  </a:lnTo>
                  <a:lnTo>
                    <a:pt x="35" y="149"/>
                  </a:lnTo>
                  <a:lnTo>
                    <a:pt x="51" y="157"/>
                  </a:lnTo>
                  <a:lnTo>
                    <a:pt x="69" y="167"/>
                  </a:lnTo>
                  <a:lnTo>
                    <a:pt x="69" y="167"/>
                  </a:lnTo>
                  <a:lnTo>
                    <a:pt x="88" y="181"/>
                  </a:lnTo>
                  <a:lnTo>
                    <a:pt x="88" y="181"/>
                  </a:lnTo>
                  <a:lnTo>
                    <a:pt x="107" y="192"/>
                  </a:lnTo>
                  <a:lnTo>
                    <a:pt x="128" y="202"/>
                  </a:lnTo>
                  <a:lnTo>
                    <a:pt x="128" y="202"/>
                  </a:lnTo>
                  <a:lnTo>
                    <a:pt x="138" y="204"/>
                  </a:lnTo>
                  <a:lnTo>
                    <a:pt x="138" y="204"/>
                  </a:lnTo>
                  <a:lnTo>
                    <a:pt x="154" y="205"/>
                  </a:lnTo>
                  <a:lnTo>
                    <a:pt x="154" y="205"/>
                  </a:lnTo>
                  <a:lnTo>
                    <a:pt x="168" y="207"/>
                  </a:lnTo>
                  <a:lnTo>
                    <a:pt x="183" y="207"/>
                  </a:lnTo>
                  <a:lnTo>
                    <a:pt x="211" y="204"/>
                  </a:lnTo>
                  <a:lnTo>
                    <a:pt x="211" y="204"/>
                  </a:lnTo>
                  <a:lnTo>
                    <a:pt x="221" y="200"/>
                  </a:lnTo>
                  <a:lnTo>
                    <a:pt x="232" y="197"/>
                  </a:lnTo>
                  <a:lnTo>
                    <a:pt x="242" y="192"/>
                  </a:lnTo>
                  <a:lnTo>
                    <a:pt x="251" y="188"/>
                  </a:lnTo>
                  <a:lnTo>
                    <a:pt x="251" y="188"/>
                  </a:lnTo>
                  <a:lnTo>
                    <a:pt x="267" y="176"/>
                  </a:lnTo>
                  <a:lnTo>
                    <a:pt x="282" y="165"/>
                  </a:lnTo>
                  <a:lnTo>
                    <a:pt x="298" y="152"/>
                  </a:lnTo>
                  <a:lnTo>
                    <a:pt x="310" y="138"/>
                  </a:lnTo>
                  <a:lnTo>
                    <a:pt x="310" y="138"/>
                  </a:lnTo>
                  <a:lnTo>
                    <a:pt x="328" y="120"/>
                  </a:lnTo>
                  <a:lnTo>
                    <a:pt x="347" y="104"/>
                  </a:lnTo>
                  <a:lnTo>
                    <a:pt x="368" y="88"/>
                  </a:lnTo>
                  <a:lnTo>
                    <a:pt x="389" y="76"/>
                  </a:lnTo>
                  <a:lnTo>
                    <a:pt x="389" y="76"/>
                  </a:lnTo>
                  <a:lnTo>
                    <a:pt x="410" y="64"/>
                  </a:lnTo>
                  <a:lnTo>
                    <a:pt x="430" y="55"/>
                  </a:lnTo>
                  <a:lnTo>
                    <a:pt x="430" y="55"/>
                  </a:lnTo>
                  <a:lnTo>
                    <a:pt x="470" y="37"/>
                  </a:lnTo>
                  <a:lnTo>
                    <a:pt x="470" y="37"/>
                  </a:lnTo>
                  <a:lnTo>
                    <a:pt x="496" y="29"/>
                  </a:lnTo>
                  <a:lnTo>
                    <a:pt x="496" y="29"/>
                  </a:lnTo>
                  <a:lnTo>
                    <a:pt x="534" y="16"/>
                  </a:lnTo>
                  <a:lnTo>
                    <a:pt x="534" y="16"/>
                  </a:lnTo>
                  <a:lnTo>
                    <a:pt x="553" y="12"/>
                  </a:lnTo>
                  <a:lnTo>
                    <a:pt x="573" y="8"/>
                  </a:lnTo>
                  <a:lnTo>
                    <a:pt x="573" y="8"/>
                  </a:lnTo>
                  <a:lnTo>
                    <a:pt x="585" y="7"/>
                  </a:lnTo>
                  <a:lnTo>
                    <a:pt x="597" y="5"/>
                  </a:lnTo>
                  <a:lnTo>
                    <a:pt x="597" y="5"/>
                  </a:lnTo>
                  <a:lnTo>
                    <a:pt x="609" y="4"/>
                  </a:lnTo>
                  <a:lnTo>
                    <a:pt x="609" y="4"/>
                  </a:lnTo>
                  <a:lnTo>
                    <a:pt x="637" y="0"/>
                  </a:lnTo>
                  <a:lnTo>
                    <a:pt x="637" y="0"/>
                  </a:lnTo>
                  <a:lnTo>
                    <a:pt x="654" y="0"/>
                  </a:lnTo>
                  <a:lnTo>
                    <a:pt x="672" y="2"/>
                  </a:lnTo>
                  <a:lnTo>
                    <a:pt x="672" y="2"/>
                  </a:lnTo>
                  <a:lnTo>
                    <a:pt x="696" y="7"/>
                  </a:lnTo>
                  <a:lnTo>
                    <a:pt x="696" y="7"/>
                  </a:lnTo>
                  <a:lnTo>
                    <a:pt x="717" y="10"/>
                  </a:lnTo>
                  <a:lnTo>
                    <a:pt x="717" y="10"/>
                  </a:lnTo>
                  <a:lnTo>
                    <a:pt x="733" y="12"/>
                  </a:lnTo>
                  <a:lnTo>
                    <a:pt x="733" y="12"/>
                  </a:lnTo>
                  <a:lnTo>
                    <a:pt x="742" y="15"/>
                  </a:lnTo>
                  <a:lnTo>
                    <a:pt x="742" y="15"/>
                  </a:lnTo>
                  <a:lnTo>
                    <a:pt x="763" y="20"/>
                  </a:lnTo>
                  <a:lnTo>
                    <a:pt x="785" y="26"/>
                  </a:lnTo>
                  <a:lnTo>
                    <a:pt x="785" y="26"/>
                  </a:lnTo>
                  <a:lnTo>
                    <a:pt x="801" y="31"/>
                  </a:lnTo>
                  <a:lnTo>
                    <a:pt x="819" y="37"/>
                  </a:lnTo>
                  <a:lnTo>
                    <a:pt x="819" y="37"/>
                  </a:lnTo>
                  <a:lnTo>
                    <a:pt x="840" y="47"/>
                  </a:lnTo>
                  <a:lnTo>
                    <a:pt x="860" y="56"/>
                  </a:lnTo>
                  <a:lnTo>
                    <a:pt x="880" y="68"/>
                  </a:lnTo>
                  <a:lnTo>
                    <a:pt x="899" y="80"/>
                  </a:lnTo>
                  <a:lnTo>
                    <a:pt x="899" y="80"/>
                  </a:lnTo>
                  <a:lnTo>
                    <a:pt x="932" y="103"/>
                  </a:lnTo>
                  <a:lnTo>
                    <a:pt x="932" y="103"/>
                  </a:lnTo>
                  <a:lnTo>
                    <a:pt x="953" y="120"/>
                  </a:lnTo>
                  <a:lnTo>
                    <a:pt x="953" y="120"/>
                  </a:lnTo>
                  <a:lnTo>
                    <a:pt x="974" y="141"/>
                  </a:lnTo>
                  <a:lnTo>
                    <a:pt x="993" y="162"/>
                  </a:lnTo>
                  <a:lnTo>
                    <a:pt x="993" y="162"/>
                  </a:lnTo>
                  <a:lnTo>
                    <a:pt x="998" y="168"/>
                  </a:lnTo>
                  <a:lnTo>
                    <a:pt x="1001" y="178"/>
                  </a:lnTo>
                  <a:lnTo>
                    <a:pt x="1001" y="178"/>
                  </a:lnTo>
                  <a:lnTo>
                    <a:pt x="1003" y="194"/>
                  </a:lnTo>
                  <a:lnTo>
                    <a:pt x="1000" y="210"/>
                  </a:lnTo>
                  <a:lnTo>
                    <a:pt x="1000" y="210"/>
                  </a:lnTo>
                  <a:lnTo>
                    <a:pt x="998" y="215"/>
                  </a:lnTo>
                  <a:lnTo>
                    <a:pt x="995" y="218"/>
                  </a:lnTo>
                  <a:lnTo>
                    <a:pt x="995" y="218"/>
                  </a:lnTo>
                  <a:lnTo>
                    <a:pt x="985" y="228"/>
                  </a:lnTo>
                  <a:lnTo>
                    <a:pt x="985" y="228"/>
                  </a:lnTo>
                  <a:lnTo>
                    <a:pt x="982" y="229"/>
                  </a:lnTo>
                  <a:lnTo>
                    <a:pt x="977" y="231"/>
                  </a:lnTo>
                  <a:lnTo>
                    <a:pt x="974" y="231"/>
                  </a:lnTo>
                  <a:lnTo>
                    <a:pt x="969" y="229"/>
                  </a:lnTo>
                  <a:lnTo>
                    <a:pt x="969" y="229"/>
                  </a:lnTo>
                  <a:lnTo>
                    <a:pt x="963" y="226"/>
                  </a:lnTo>
                  <a:lnTo>
                    <a:pt x="963" y="226"/>
                  </a:lnTo>
                  <a:lnTo>
                    <a:pt x="944" y="215"/>
                  </a:lnTo>
                  <a:lnTo>
                    <a:pt x="928" y="200"/>
                  </a:lnTo>
                  <a:lnTo>
                    <a:pt x="928" y="200"/>
                  </a:lnTo>
                  <a:lnTo>
                    <a:pt x="913" y="188"/>
                  </a:lnTo>
                  <a:lnTo>
                    <a:pt x="913" y="188"/>
                  </a:lnTo>
                  <a:lnTo>
                    <a:pt x="892" y="170"/>
                  </a:lnTo>
                  <a:lnTo>
                    <a:pt x="872" y="154"/>
                  </a:lnTo>
                  <a:lnTo>
                    <a:pt x="851" y="140"/>
                  </a:lnTo>
                  <a:lnTo>
                    <a:pt x="828" y="125"/>
                  </a:lnTo>
                  <a:lnTo>
                    <a:pt x="828" y="125"/>
                  </a:lnTo>
                  <a:lnTo>
                    <a:pt x="808" y="116"/>
                  </a:lnTo>
                  <a:lnTo>
                    <a:pt x="787" y="104"/>
                  </a:lnTo>
                  <a:lnTo>
                    <a:pt x="787" y="104"/>
                  </a:lnTo>
                  <a:lnTo>
                    <a:pt x="772" y="100"/>
                  </a:lnTo>
                  <a:lnTo>
                    <a:pt x="760" y="96"/>
                  </a:lnTo>
                  <a:lnTo>
                    <a:pt x="760" y="96"/>
                  </a:lnTo>
                  <a:lnTo>
                    <a:pt x="720" y="87"/>
                  </a:lnTo>
                  <a:lnTo>
                    <a:pt x="720" y="87"/>
                  </a:lnTo>
                  <a:lnTo>
                    <a:pt x="709" y="85"/>
                  </a:lnTo>
                  <a:lnTo>
                    <a:pt x="709" y="85"/>
                  </a:lnTo>
                  <a:lnTo>
                    <a:pt x="697" y="82"/>
                  </a:lnTo>
                  <a:lnTo>
                    <a:pt x="697" y="82"/>
                  </a:lnTo>
                  <a:lnTo>
                    <a:pt x="677" y="79"/>
                  </a:lnTo>
                  <a:lnTo>
                    <a:pt x="657" y="79"/>
                  </a:lnTo>
                  <a:lnTo>
                    <a:pt x="657" y="79"/>
                  </a:lnTo>
                  <a:lnTo>
                    <a:pt x="638" y="79"/>
                  </a:lnTo>
                  <a:lnTo>
                    <a:pt x="617" y="80"/>
                  </a:lnTo>
                  <a:lnTo>
                    <a:pt x="617" y="80"/>
                  </a:lnTo>
                  <a:lnTo>
                    <a:pt x="569" y="88"/>
                  </a:lnTo>
                  <a:lnTo>
                    <a:pt x="569" y="88"/>
                  </a:lnTo>
                  <a:lnTo>
                    <a:pt x="539" y="96"/>
                  </a:lnTo>
                  <a:lnTo>
                    <a:pt x="539" y="96"/>
                  </a:lnTo>
                  <a:lnTo>
                    <a:pt x="517" y="103"/>
                  </a:lnTo>
                  <a:lnTo>
                    <a:pt x="496" y="111"/>
                  </a:lnTo>
                  <a:lnTo>
                    <a:pt x="496" y="111"/>
                  </a:lnTo>
                  <a:lnTo>
                    <a:pt x="466" y="125"/>
                  </a:lnTo>
                  <a:lnTo>
                    <a:pt x="437" y="141"/>
                  </a:lnTo>
                  <a:lnTo>
                    <a:pt x="437" y="141"/>
                  </a:lnTo>
                  <a:lnTo>
                    <a:pt x="419" y="152"/>
                  </a:lnTo>
                  <a:lnTo>
                    <a:pt x="402" y="165"/>
                  </a:lnTo>
                  <a:lnTo>
                    <a:pt x="386" y="178"/>
                  </a:lnTo>
                  <a:lnTo>
                    <a:pt x="370" y="192"/>
                  </a:lnTo>
                  <a:lnTo>
                    <a:pt x="370" y="192"/>
                  </a:lnTo>
                  <a:lnTo>
                    <a:pt x="347" y="213"/>
                  </a:lnTo>
                  <a:lnTo>
                    <a:pt x="322" y="234"/>
                  </a:lnTo>
                  <a:lnTo>
                    <a:pt x="322" y="234"/>
                  </a:lnTo>
                  <a:lnTo>
                    <a:pt x="301" y="252"/>
                  </a:lnTo>
                  <a:lnTo>
                    <a:pt x="301" y="252"/>
                  </a:lnTo>
                  <a:lnTo>
                    <a:pt x="291" y="258"/>
                  </a:lnTo>
                  <a:lnTo>
                    <a:pt x="280" y="264"/>
                  </a:lnTo>
                  <a:lnTo>
                    <a:pt x="269" y="269"/>
                  </a:lnTo>
                  <a:lnTo>
                    <a:pt x="256" y="274"/>
                  </a:lnTo>
                  <a:lnTo>
                    <a:pt x="256" y="274"/>
                  </a:lnTo>
                  <a:lnTo>
                    <a:pt x="237" y="279"/>
                  </a:lnTo>
                  <a:lnTo>
                    <a:pt x="218" y="284"/>
                  </a:lnTo>
                  <a:lnTo>
                    <a:pt x="218" y="284"/>
                  </a:lnTo>
                  <a:lnTo>
                    <a:pt x="210" y="285"/>
                  </a:lnTo>
                  <a:lnTo>
                    <a:pt x="200" y="285"/>
                  </a:lnTo>
                  <a:lnTo>
                    <a:pt x="200" y="285"/>
                  </a:lnTo>
                  <a:lnTo>
                    <a:pt x="176" y="285"/>
                  </a:lnTo>
                  <a:lnTo>
                    <a:pt x="176" y="285"/>
                  </a:lnTo>
                  <a:lnTo>
                    <a:pt x="176" y="287"/>
                  </a:lnTo>
                  <a:lnTo>
                    <a:pt x="176" y="287"/>
                  </a:lnTo>
                  <a:close/>
                </a:path>
              </a:pathLst>
            </a:custGeom>
            <a:grpFill/>
            <a:ln w="9525">
              <a:solidFill>
                <a:srgbClr val="4D9E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25" name="Freeform 8"/>
            <p:cNvSpPr>
              <a:spLocks/>
            </p:cNvSpPr>
            <p:nvPr/>
          </p:nvSpPr>
          <p:spPr bwMode="auto">
            <a:xfrm>
              <a:off x="6039300" y="2886202"/>
              <a:ext cx="321851" cy="89188"/>
            </a:xfrm>
            <a:custGeom>
              <a:avLst/>
              <a:gdLst>
                <a:gd name="T0" fmla="*/ 315 w 996"/>
                <a:gd name="T1" fmla="*/ 276 h 276"/>
                <a:gd name="T2" fmla="*/ 281 w 996"/>
                <a:gd name="T3" fmla="*/ 273 h 276"/>
                <a:gd name="T4" fmla="*/ 275 w 996"/>
                <a:gd name="T5" fmla="*/ 273 h 276"/>
                <a:gd name="T6" fmla="*/ 200 w 996"/>
                <a:gd name="T7" fmla="*/ 254 h 276"/>
                <a:gd name="T8" fmla="*/ 158 w 996"/>
                <a:gd name="T9" fmla="*/ 236 h 276"/>
                <a:gd name="T10" fmla="*/ 118 w 996"/>
                <a:gd name="T11" fmla="*/ 216 h 276"/>
                <a:gd name="T12" fmla="*/ 82 w 996"/>
                <a:gd name="T13" fmla="*/ 190 h 276"/>
                <a:gd name="T14" fmla="*/ 22 w 996"/>
                <a:gd name="T15" fmla="*/ 140 h 276"/>
                <a:gd name="T16" fmla="*/ 5 w 996"/>
                <a:gd name="T17" fmla="*/ 115 h 276"/>
                <a:gd name="T18" fmla="*/ 0 w 996"/>
                <a:gd name="T19" fmla="*/ 72 h 276"/>
                <a:gd name="T20" fmla="*/ 3 w 996"/>
                <a:gd name="T21" fmla="*/ 65 h 276"/>
                <a:gd name="T22" fmla="*/ 10 w 996"/>
                <a:gd name="T23" fmla="*/ 64 h 276"/>
                <a:gd name="T24" fmla="*/ 43 w 996"/>
                <a:gd name="T25" fmla="*/ 64 h 276"/>
                <a:gd name="T26" fmla="*/ 61 w 996"/>
                <a:gd name="T27" fmla="*/ 78 h 276"/>
                <a:gd name="T28" fmla="*/ 82 w 996"/>
                <a:gd name="T29" fmla="*/ 99 h 276"/>
                <a:gd name="T30" fmla="*/ 142 w 996"/>
                <a:gd name="T31" fmla="*/ 145 h 276"/>
                <a:gd name="T32" fmla="*/ 192 w 996"/>
                <a:gd name="T33" fmla="*/ 171 h 276"/>
                <a:gd name="T34" fmla="*/ 243 w 996"/>
                <a:gd name="T35" fmla="*/ 190 h 276"/>
                <a:gd name="T36" fmla="*/ 291 w 996"/>
                <a:gd name="T37" fmla="*/ 201 h 276"/>
                <a:gd name="T38" fmla="*/ 331 w 996"/>
                <a:gd name="T39" fmla="*/ 206 h 276"/>
                <a:gd name="T40" fmla="*/ 360 w 996"/>
                <a:gd name="T41" fmla="*/ 208 h 276"/>
                <a:gd name="T42" fmla="*/ 389 w 996"/>
                <a:gd name="T43" fmla="*/ 204 h 276"/>
                <a:gd name="T44" fmla="*/ 432 w 996"/>
                <a:gd name="T45" fmla="*/ 200 h 276"/>
                <a:gd name="T46" fmla="*/ 462 w 996"/>
                <a:gd name="T47" fmla="*/ 192 h 276"/>
                <a:gd name="T48" fmla="*/ 504 w 996"/>
                <a:gd name="T49" fmla="*/ 176 h 276"/>
                <a:gd name="T50" fmla="*/ 553 w 996"/>
                <a:gd name="T51" fmla="*/ 153 h 276"/>
                <a:gd name="T52" fmla="*/ 611 w 996"/>
                <a:gd name="T53" fmla="*/ 113 h 276"/>
                <a:gd name="T54" fmla="*/ 657 w 996"/>
                <a:gd name="T55" fmla="*/ 67 h 276"/>
                <a:gd name="T56" fmla="*/ 694 w 996"/>
                <a:gd name="T57" fmla="*/ 38 h 276"/>
                <a:gd name="T58" fmla="*/ 735 w 996"/>
                <a:gd name="T59" fmla="*/ 19 h 276"/>
                <a:gd name="T60" fmla="*/ 788 w 996"/>
                <a:gd name="T61" fmla="*/ 3 h 276"/>
                <a:gd name="T62" fmla="*/ 822 w 996"/>
                <a:gd name="T63" fmla="*/ 0 h 276"/>
                <a:gd name="T64" fmla="*/ 860 w 996"/>
                <a:gd name="T65" fmla="*/ 4 h 276"/>
                <a:gd name="T66" fmla="*/ 876 w 996"/>
                <a:gd name="T67" fmla="*/ 8 h 276"/>
                <a:gd name="T68" fmla="*/ 927 w 996"/>
                <a:gd name="T69" fmla="*/ 25 h 276"/>
                <a:gd name="T70" fmla="*/ 961 w 996"/>
                <a:gd name="T71" fmla="*/ 44 h 276"/>
                <a:gd name="T72" fmla="*/ 990 w 996"/>
                <a:gd name="T73" fmla="*/ 72 h 276"/>
                <a:gd name="T74" fmla="*/ 994 w 996"/>
                <a:gd name="T75" fmla="*/ 80 h 276"/>
                <a:gd name="T76" fmla="*/ 996 w 996"/>
                <a:gd name="T77" fmla="*/ 108 h 276"/>
                <a:gd name="T78" fmla="*/ 994 w 996"/>
                <a:gd name="T79" fmla="*/ 116 h 276"/>
                <a:gd name="T80" fmla="*/ 986 w 996"/>
                <a:gd name="T81" fmla="*/ 126 h 276"/>
                <a:gd name="T82" fmla="*/ 966 w 996"/>
                <a:gd name="T83" fmla="*/ 132 h 276"/>
                <a:gd name="T84" fmla="*/ 948 w 996"/>
                <a:gd name="T85" fmla="*/ 126 h 276"/>
                <a:gd name="T86" fmla="*/ 915 w 996"/>
                <a:gd name="T87" fmla="*/ 105 h 276"/>
                <a:gd name="T88" fmla="*/ 891 w 996"/>
                <a:gd name="T89" fmla="*/ 91 h 276"/>
                <a:gd name="T90" fmla="*/ 847 w 996"/>
                <a:gd name="T91" fmla="*/ 76 h 276"/>
                <a:gd name="T92" fmla="*/ 815 w 996"/>
                <a:gd name="T93" fmla="*/ 75 h 276"/>
                <a:gd name="T94" fmla="*/ 777 w 996"/>
                <a:gd name="T95" fmla="*/ 84 h 276"/>
                <a:gd name="T96" fmla="*/ 748 w 996"/>
                <a:gd name="T97" fmla="*/ 97 h 276"/>
                <a:gd name="T98" fmla="*/ 721 w 996"/>
                <a:gd name="T99" fmla="*/ 120 h 276"/>
                <a:gd name="T100" fmla="*/ 678 w 996"/>
                <a:gd name="T101" fmla="*/ 160 h 276"/>
                <a:gd name="T102" fmla="*/ 619 w 996"/>
                <a:gd name="T103" fmla="*/ 206 h 276"/>
                <a:gd name="T104" fmla="*/ 572 w 996"/>
                <a:gd name="T105" fmla="*/ 233 h 276"/>
                <a:gd name="T106" fmla="*/ 520 w 996"/>
                <a:gd name="T107" fmla="*/ 256 h 276"/>
                <a:gd name="T108" fmla="*/ 481 w 996"/>
                <a:gd name="T109" fmla="*/ 268 h 276"/>
                <a:gd name="T110" fmla="*/ 432 w 996"/>
                <a:gd name="T111" fmla="*/ 276 h 276"/>
                <a:gd name="T112" fmla="*/ 393 w 996"/>
                <a:gd name="T113" fmla="*/ 276 h 276"/>
                <a:gd name="T114" fmla="*/ 365 w 996"/>
                <a:gd name="T115"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6" h="276">
                  <a:moveTo>
                    <a:pt x="365" y="276"/>
                  </a:moveTo>
                  <a:lnTo>
                    <a:pt x="365" y="276"/>
                  </a:lnTo>
                  <a:lnTo>
                    <a:pt x="315" y="276"/>
                  </a:lnTo>
                  <a:lnTo>
                    <a:pt x="315" y="276"/>
                  </a:lnTo>
                  <a:lnTo>
                    <a:pt x="299" y="276"/>
                  </a:lnTo>
                  <a:lnTo>
                    <a:pt x="281" y="273"/>
                  </a:lnTo>
                  <a:lnTo>
                    <a:pt x="281" y="273"/>
                  </a:lnTo>
                  <a:lnTo>
                    <a:pt x="275" y="273"/>
                  </a:lnTo>
                  <a:lnTo>
                    <a:pt x="275" y="273"/>
                  </a:lnTo>
                  <a:lnTo>
                    <a:pt x="256" y="270"/>
                  </a:lnTo>
                  <a:lnTo>
                    <a:pt x="237" y="267"/>
                  </a:lnTo>
                  <a:lnTo>
                    <a:pt x="200" y="254"/>
                  </a:lnTo>
                  <a:lnTo>
                    <a:pt x="200" y="254"/>
                  </a:lnTo>
                  <a:lnTo>
                    <a:pt x="179" y="246"/>
                  </a:lnTo>
                  <a:lnTo>
                    <a:pt x="158" y="236"/>
                  </a:lnTo>
                  <a:lnTo>
                    <a:pt x="137" y="227"/>
                  </a:lnTo>
                  <a:lnTo>
                    <a:pt x="118" y="216"/>
                  </a:lnTo>
                  <a:lnTo>
                    <a:pt x="118" y="216"/>
                  </a:lnTo>
                  <a:lnTo>
                    <a:pt x="99" y="203"/>
                  </a:lnTo>
                  <a:lnTo>
                    <a:pt x="82" y="190"/>
                  </a:lnTo>
                  <a:lnTo>
                    <a:pt x="82" y="190"/>
                  </a:lnTo>
                  <a:lnTo>
                    <a:pt x="35" y="153"/>
                  </a:lnTo>
                  <a:lnTo>
                    <a:pt x="35" y="153"/>
                  </a:lnTo>
                  <a:lnTo>
                    <a:pt x="22" y="140"/>
                  </a:lnTo>
                  <a:lnTo>
                    <a:pt x="11" y="128"/>
                  </a:lnTo>
                  <a:lnTo>
                    <a:pt x="11" y="128"/>
                  </a:lnTo>
                  <a:lnTo>
                    <a:pt x="5" y="115"/>
                  </a:lnTo>
                  <a:lnTo>
                    <a:pt x="0" y="100"/>
                  </a:lnTo>
                  <a:lnTo>
                    <a:pt x="0" y="86"/>
                  </a:lnTo>
                  <a:lnTo>
                    <a:pt x="0" y="72"/>
                  </a:lnTo>
                  <a:lnTo>
                    <a:pt x="0" y="72"/>
                  </a:lnTo>
                  <a:lnTo>
                    <a:pt x="2" y="68"/>
                  </a:lnTo>
                  <a:lnTo>
                    <a:pt x="3" y="65"/>
                  </a:lnTo>
                  <a:lnTo>
                    <a:pt x="6" y="64"/>
                  </a:lnTo>
                  <a:lnTo>
                    <a:pt x="10" y="64"/>
                  </a:lnTo>
                  <a:lnTo>
                    <a:pt x="10" y="64"/>
                  </a:lnTo>
                  <a:lnTo>
                    <a:pt x="26" y="62"/>
                  </a:lnTo>
                  <a:lnTo>
                    <a:pt x="43" y="64"/>
                  </a:lnTo>
                  <a:lnTo>
                    <a:pt x="43" y="64"/>
                  </a:lnTo>
                  <a:lnTo>
                    <a:pt x="50" y="67"/>
                  </a:lnTo>
                  <a:lnTo>
                    <a:pt x="50" y="67"/>
                  </a:lnTo>
                  <a:lnTo>
                    <a:pt x="61" y="78"/>
                  </a:lnTo>
                  <a:lnTo>
                    <a:pt x="61" y="78"/>
                  </a:lnTo>
                  <a:lnTo>
                    <a:pt x="82" y="99"/>
                  </a:lnTo>
                  <a:lnTo>
                    <a:pt x="82" y="99"/>
                  </a:lnTo>
                  <a:lnTo>
                    <a:pt x="101" y="115"/>
                  </a:lnTo>
                  <a:lnTo>
                    <a:pt x="122" y="131"/>
                  </a:lnTo>
                  <a:lnTo>
                    <a:pt x="142" y="145"/>
                  </a:lnTo>
                  <a:lnTo>
                    <a:pt x="165" y="158"/>
                  </a:lnTo>
                  <a:lnTo>
                    <a:pt x="165" y="158"/>
                  </a:lnTo>
                  <a:lnTo>
                    <a:pt x="192" y="171"/>
                  </a:lnTo>
                  <a:lnTo>
                    <a:pt x="219" y="182"/>
                  </a:lnTo>
                  <a:lnTo>
                    <a:pt x="219" y="182"/>
                  </a:lnTo>
                  <a:lnTo>
                    <a:pt x="243" y="190"/>
                  </a:lnTo>
                  <a:lnTo>
                    <a:pt x="269" y="196"/>
                  </a:lnTo>
                  <a:lnTo>
                    <a:pt x="269" y="196"/>
                  </a:lnTo>
                  <a:lnTo>
                    <a:pt x="291" y="201"/>
                  </a:lnTo>
                  <a:lnTo>
                    <a:pt x="312" y="203"/>
                  </a:lnTo>
                  <a:lnTo>
                    <a:pt x="312" y="203"/>
                  </a:lnTo>
                  <a:lnTo>
                    <a:pt x="331" y="206"/>
                  </a:lnTo>
                  <a:lnTo>
                    <a:pt x="331" y="206"/>
                  </a:lnTo>
                  <a:lnTo>
                    <a:pt x="345" y="208"/>
                  </a:lnTo>
                  <a:lnTo>
                    <a:pt x="360" y="208"/>
                  </a:lnTo>
                  <a:lnTo>
                    <a:pt x="374" y="206"/>
                  </a:lnTo>
                  <a:lnTo>
                    <a:pt x="389" y="204"/>
                  </a:lnTo>
                  <a:lnTo>
                    <a:pt x="389" y="204"/>
                  </a:lnTo>
                  <a:lnTo>
                    <a:pt x="414" y="201"/>
                  </a:lnTo>
                  <a:lnTo>
                    <a:pt x="414" y="201"/>
                  </a:lnTo>
                  <a:lnTo>
                    <a:pt x="432" y="200"/>
                  </a:lnTo>
                  <a:lnTo>
                    <a:pt x="432" y="200"/>
                  </a:lnTo>
                  <a:lnTo>
                    <a:pt x="462" y="192"/>
                  </a:lnTo>
                  <a:lnTo>
                    <a:pt x="462" y="192"/>
                  </a:lnTo>
                  <a:lnTo>
                    <a:pt x="483" y="184"/>
                  </a:lnTo>
                  <a:lnTo>
                    <a:pt x="504" y="176"/>
                  </a:lnTo>
                  <a:lnTo>
                    <a:pt x="504" y="176"/>
                  </a:lnTo>
                  <a:lnTo>
                    <a:pt x="529" y="166"/>
                  </a:lnTo>
                  <a:lnTo>
                    <a:pt x="553" y="153"/>
                  </a:lnTo>
                  <a:lnTo>
                    <a:pt x="553" y="153"/>
                  </a:lnTo>
                  <a:lnTo>
                    <a:pt x="574" y="142"/>
                  </a:lnTo>
                  <a:lnTo>
                    <a:pt x="593" y="128"/>
                  </a:lnTo>
                  <a:lnTo>
                    <a:pt x="611" y="113"/>
                  </a:lnTo>
                  <a:lnTo>
                    <a:pt x="628" y="97"/>
                  </a:lnTo>
                  <a:lnTo>
                    <a:pt x="628" y="97"/>
                  </a:lnTo>
                  <a:lnTo>
                    <a:pt x="657" y="67"/>
                  </a:lnTo>
                  <a:lnTo>
                    <a:pt x="657" y="67"/>
                  </a:lnTo>
                  <a:lnTo>
                    <a:pt x="675" y="52"/>
                  </a:lnTo>
                  <a:lnTo>
                    <a:pt x="694" y="38"/>
                  </a:lnTo>
                  <a:lnTo>
                    <a:pt x="715" y="27"/>
                  </a:lnTo>
                  <a:lnTo>
                    <a:pt x="735" y="19"/>
                  </a:lnTo>
                  <a:lnTo>
                    <a:pt x="735" y="19"/>
                  </a:lnTo>
                  <a:lnTo>
                    <a:pt x="761" y="9"/>
                  </a:lnTo>
                  <a:lnTo>
                    <a:pt x="788" y="3"/>
                  </a:lnTo>
                  <a:lnTo>
                    <a:pt x="788" y="3"/>
                  </a:lnTo>
                  <a:lnTo>
                    <a:pt x="801" y="1"/>
                  </a:lnTo>
                  <a:lnTo>
                    <a:pt x="801" y="1"/>
                  </a:lnTo>
                  <a:lnTo>
                    <a:pt x="822" y="0"/>
                  </a:lnTo>
                  <a:lnTo>
                    <a:pt x="844" y="1"/>
                  </a:lnTo>
                  <a:lnTo>
                    <a:pt x="844" y="1"/>
                  </a:lnTo>
                  <a:lnTo>
                    <a:pt x="860" y="4"/>
                  </a:lnTo>
                  <a:lnTo>
                    <a:pt x="860" y="4"/>
                  </a:lnTo>
                  <a:lnTo>
                    <a:pt x="876" y="8"/>
                  </a:lnTo>
                  <a:lnTo>
                    <a:pt x="876" y="8"/>
                  </a:lnTo>
                  <a:lnTo>
                    <a:pt x="902" y="16"/>
                  </a:lnTo>
                  <a:lnTo>
                    <a:pt x="902" y="16"/>
                  </a:lnTo>
                  <a:lnTo>
                    <a:pt x="927" y="25"/>
                  </a:lnTo>
                  <a:lnTo>
                    <a:pt x="950" y="38"/>
                  </a:lnTo>
                  <a:lnTo>
                    <a:pt x="950" y="38"/>
                  </a:lnTo>
                  <a:lnTo>
                    <a:pt x="961" y="44"/>
                  </a:lnTo>
                  <a:lnTo>
                    <a:pt x="970" y="52"/>
                  </a:lnTo>
                  <a:lnTo>
                    <a:pt x="990" y="72"/>
                  </a:lnTo>
                  <a:lnTo>
                    <a:pt x="990" y="72"/>
                  </a:lnTo>
                  <a:lnTo>
                    <a:pt x="993" y="75"/>
                  </a:lnTo>
                  <a:lnTo>
                    <a:pt x="994" y="80"/>
                  </a:lnTo>
                  <a:lnTo>
                    <a:pt x="994" y="80"/>
                  </a:lnTo>
                  <a:lnTo>
                    <a:pt x="996" y="94"/>
                  </a:lnTo>
                  <a:lnTo>
                    <a:pt x="996" y="100"/>
                  </a:lnTo>
                  <a:lnTo>
                    <a:pt x="996" y="108"/>
                  </a:lnTo>
                  <a:lnTo>
                    <a:pt x="996" y="108"/>
                  </a:lnTo>
                  <a:lnTo>
                    <a:pt x="994" y="116"/>
                  </a:lnTo>
                  <a:lnTo>
                    <a:pt x="994" y="116"/>
                  </a:lnTo>
                  <a:lnTo>
                    <a:pt x="991" y="123"/>
                  </a:lnTo>
                  <a:lnTo>
                    <a:pt x="986" y="126"/>
                  </a:lnTo>
                  <a:lnTo>
                    <a:pt x="986" y="126"/>
                  </a:lnTo>
                  <a:lnTo>
                    <a:pt x="980" y="131"/>
                  </a:lnTo>
                  <a:lnTo>
                    <a:pt x="974" y="132"/>
                  </a:lnTo>
                  <a:lnTo>
                    <a:pt x="966" y="132"/>
                  </a:lnTo>
                  <a:lnTo>
                    <a:pt x="958" y="131"/>
                  </a:lnTo>
                  <a:lnTo>
                    <a:pt x="958" y="131"/>
                  </a:lnTo>
                  <a:lnTo>
                    <a:pt x="948" y="126"/>
                  </a:lnTo>
                  <a:lnTo>
                    <a:pt x="937" y="121"/>
                  </a:lnTo>
                  <a:lnTo>
                    <a:pt x="937" y="121"/>
                  </a:lnTo>
                  <a:lnTo>
                    <a:pt x="915" y="105"/>
                  </a:lnTo>
                  <a:lnTo>
                    <a:pt x="915" y="105"/>
                  </a:lnTo>
                  <a:lnTo>
                    <a:pt x="903" y="97"/>
                  </a:lnTo>
                  <a:lnTo>
                    <a:pt x="891" y="91"/>
                  </a:lnTo>
                  <a:lnTo>
                    <a:pt x="865" y="81"/>
                  </a:lnTo>
                  <a:lnTo>
                    <a:pt x="865" y="81"/>
                  </a:lnTo>
                  <a:lnTo>
                    <a:pt x="847" y="76"/>
                  </a:lnTo>
                  <a:lnTo>
                    <a:pt x="828" y="75"/>
                  </a:lnTo>
                  <a:lnTo>
                    <a:pt x="828" y="75"/>
                  </a:lnTo>
                  <a:lnTo>
                    <a:pt x="815" y="75"/>
                  </a:lnTo>
                  <a:lnTo>
                    <a:pt x="801" y="78"/>
                  </a:lnTo>
                  <a:lnTo>
                    <a:pt x="801" y="78"/>
                  </a:lnTo>
                  <a:lnTo>
                    <a:pt x="777" y="84"/>
                  </a:lnTo>
                  <a:lnTo>
                    <a:pt x="755" y="94"/>
                  </a:lnTo>
                  <a:lnTo>
                    <a:pt x="755" y="94"/>
                  </a:lnTo>
                  <a:lnTo>
                    <a:pt x="748" y="97"/>
                  </a:lnTo>
                  <a:lnTo>
                    <a:pt x="742" y="100"/>
                  </a:lnTo>
                  <a:lnTo>
                    <a:pt x="742" y="100"/>
                  </a:lnTo>
                  <a:lnTo>
                    <a:pt x="721" y="120"/>
                  </a:lnTo>
                  <a:lnTo>
                    <a:pt x="721" y="120"/>
                  </a:lnTo>
                  <a:lnTo>
                    <a:pt x="699" y="140"/>
                  </a:lnTo>
                  <a:lnTo>
                    <a:pt x="678" y="160"/>
                  </a:lnTo>
                  <a:lnTo>
                    <a:pt x="633" y="196"/>
                  </a:lnTo>
                  <a:lnTo>
                    <a:pt x="633" y="196"/>
                  </a:lnTo>
                  <a:lnTo>
                    <a:pt x="619" y="206"/>
                  </a:lnTo>
                  <a:lnTo>
                    <a:pt x="603" y="216"/>
                  </a:lnTo>
                  <a:lnTo>
                    <a:pt x="588" y="225"/>
                  </a:lnTo>
                  <a:lnTo>
                    <a:pt x="572" y="233"/>
                  </a:lnTo>
                  <a:lnTo>
                    <a:pt x="572" y="233"/>
                  </a:lnTo>
                  <a:lnTo>
                    <a:pt x="545" y="244"/>
                  </a:lnTo>
                  <a:lnTo>
                    <a:pt x="520" y="256"/>
                  </a:lnTo>
                  <a:lnTo>
                    <a:pt x="520" y="256"/>
                  </a:lnTo>
                  <a:lnTo>
                    <a:pt x="494" y="265"/>
                  </a:lnTo>
                  <a:lnTo>
                    <a:pt x="481" y="268"/>
                  </a:lnTo>
                  <a:lnTo>
                    <a:pt x="468" y="272"/>
                  </a:lnTo>
                  <a:lnTo>
                    <a:pt x="468" y="272"/>
                  </a:lnTo>
                  <a:lnTo>
                    <a:pt x="432" y="276"/>
                  </a:lnTo>
                  <a:lnTo>
                    <a:pt x="412" y="276"/>
                  </a:lnTo>
                  <a:lnTo>
                    <a:pt x="393" y="276"/>
                  </a:lnTo>
                  <a:lnTo>
                    <a:pt x="393" y="276"/>
                  </a:lnTo>
                  <a:lnTo>
                    <a:pt x="365" y="276"/>
                  </a:lnTo>
                  <a:lnTo>
                    <a:pt x="365" y="276"/>
                  </a:lnTo>
                  <a:lnTo>
                    <a:pt x="365" y="276"/>
                  </a:lnTo>
                  <a:lnTo>
                    <a:pt x="365" y="276"/>
                  </a:lnTo>
                  <a:close/>
                </a:path>
              </a:pathLst>
            </a:custGeom>
            <a:grpFill/>
            <a:ln w="9525">
              <a:solidFill>
                <a:srgbClr val="4D9E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grpSp>
      <p:pic>
        <p:nvPicPr>
          <p:cNvPr id="136" name="Picture 1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0312" y="3592279"/>
            <a:ext cx="713294" cy="762066"/>
          </a:xfrm>
          <a:prstGeom prst="rect">
            <a:avLst/>
          </a:prstGeom>
        </p:spPr>
      </p:pic>
      <p:sp>
        <p:nvSpPr>
          <p:cNvPr id="137" name="Rectangle 177"/>
          <p:cNvSpPr/>
          <p:nvPr/>
        </p:nvSpPr>
        <p:spPr>
          <a:xfrm>
            <a:off x="4777344" y="4361247"/>
            <a:ext cx="699230" cy="244682"/>
          </a:xfrm>
          <a:prstGeom prst="rect">
            <a:avLst/>
          </a:prstGeom>
        </p:spPr>
        <p:txBody>
          <a:bodyPr wrap="none">
            <a:spAutoFit/>
          </a:bodyPr>
          <a:lstStyle/>
          <a:p>
            <a:pPr marL="0" marR="0" lvl="0" indent="0" algn="l" defTabSz="913748" rtl="0" eaLnBrk="1" fontAlgn="base" latinLnBrk="1" hangingPunct="1">
              <a:lnSpc>
                <a:spcPct val="90000"/>
              </a:lnSpc>
              <a:spcBef>
                <a:spcPct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IoT Hub</a:t>
            </a:r>
          </a:p>
        </p:txBody>
      </p:sp>
      <p:sp>
        <p:nvSpPr>
          <p:cNvPr id="150" name="제목 149"/>
          <p:cNvSpPr>
            <a:spLocks noGrp="1"/>
          </p:cNvSpPr>
          <p:nvPr>
            <p:ph type="title"/>
          </p:nvPr>
        </p:nvSpPr>
        <p:spPr/>
        <p:txBody>
          <a:bodyPr>
            <a:normAutofit fontScale="90000"/>
          </a:bodyPr>
          <a:lstStyle/>
          <a:p>
            <a:r>
              <a:rPr lang="ko-KR" altLang="en-US" dirty="0"/>
              <a:t>일반적인 </a:t>
            </a:r>
            <a:r>
              <a:rPr lang="en-US" altLang="ko-KR" dirty="0" err="1"/>
              <a:t>IoT</a:t>
            </a:r>
            <a:r>
              <a:rPr lang="en-US" altLang="ko-KR" dirty="0"/>
              <a:t> </a:t>
            </a:r>
            <a:r>
              <a:rPr lang="ko-KR" altLang="en-US" dirty="0"/>
              <a:t>아키텍처</a:t>
            </a:r>
          </a:p>
        </p:txBody>
      </p:sp>
      <p:sp>
        <p:nvSpPr>
          <p:cNvPr id="217" name="TextBox 216"/>
          <p:cNvSpPr txBox="1"/>
          <p:nvPr/>
        </p:nvSpPr>
        <p:spPr>
          <a:xfrm>
            <a:off x="133350" y="4944418"/>
            <a:ext cx="1789556" cy="43901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err="1">
                <a:ln>
                  <a:noFill/>
                </a:ln>
                <a:solidFill>
                  <a:srgbClr val="ED7D31"/>
                </a:solidFill>
                <a:effectLst/>
                <a:uLnTx/>
                <a:uFillTx/>
                <a:latin typeface="맑은 고딕" panose="020B0503020000020004" pitchFamily="34" charset="-127"/>
                <a:ea typeface="맑은 고딕" panose="020B0503020000020004" pitchFamily="34" charset="-127"/>
                <a:cs typeface="+mn-cs"/>
              </a:rPr>
              <a:t>CoAP</a:t>
            </a:r>
            <a:r>
              <a:rPr kumimoji="0" lang="en-US"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 AllJoyn, OPC</a:t>
            </a:r>
          </a:p>
        </p:txBody>
      </p:sp>
      <p:sp>
        <p:nvSpPr>
          <p:cNvPr id="214" name="TextBox 213"/>
          <p:cNvSpPr txBox="1"/>
          <p:nvPr/>
        </p:nvSpPr>
        <p:spPr>
          <a:xfrm>
            <a:off x="1282505" y="2388916"/>
            <a:ext cx="1978422" cy="6651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MQTT, </a:t>
            </a:r>
            <a:r>
              <a:rPr kumimoji="0" lang="ko-KR" altLang="en-US"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웹 소켓 또는</a:t>
            </a:r>
            <a:endParaRPr kumimoji="0" lang="en-US" altLang="ko-KR"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ko-KR" altLang="en-US"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사용자 프로토콜</a:t>
            </a:r>
            <a:endParaRPr kumimoji="0" lang="en-US"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endParaRPr>
          </a:p>
        </p:txBody>
      </p:sp>
      <p:sp>
        <p:nvSpPr>
          <p:cNvPr id="216" name="TextBox 215"/>
          <p:cNvSpPr txBox="1"/>
          <p:nvPr/>
        </p:nvSpPr>
        <p:spPr>
          <a:xfrm>
            <a:off x="2730252" y="4197140"/>
            <a:ext cx="1700303" cy="5882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rPr>
              <a:t>AMQP</a:t>
            </a:r>
            <a:br>
              <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rPr>
            </a:br>
            <a:r>
              <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rPr>
              <a:t>HTTPS, MQTT,</a:t>
            </a:r>
            <a:r>
              <a:rPr kumimoji="0" lang="en-US" sz="1078" b="0" i="0" u="none" strike="noStrike" kern="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rPr>
              <a:t> OPC</a:t>
            </a:r>
            <a:endPar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endParaRPr>
          </a:p>
        </p:txBody>
      </p:sp>
      <p:sp>
        <p:nvSpPr>
          <p:cNvPr id="186" name="TextBox 185"/>
          <p:cNvSpPr txBox="1"/>
          <p:nvPr/>
        </p:nvSpPr>
        <p:spPr>
          <a:xfrm>
            <a:off x="133350" y="3959081"/>
            <a:ext cx="1789556" cy="43901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err="1">
                <a:ln>
                  <a:noFill/>
                </a:ln>
                <a:solidFill>
                  <a:srgbClr val="ED7D31"/>
                </a:solidFill>
                <a:effectLst/>
                <a:uLnTx/>
                <a:uFillTx/>
                <a:latin typeface="맑은 고딕" panose="020B0503020000020004" pitchFamily="34" charset="-127"/>
                <a:ea typeface="맑은 고딕" panose="020B0503020000020004" pitchFamily="34" charset="-127"/>
                <a:cs typeface="+mn-cs"/>
              </a:rPr>
              <a:t>CoAP</a:t>
            </a:r>
            <a:r>
              <a:rPr kumimoji="0" lang="en-US" sz="1029"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 AllJoyn, OPC</a:t>
            </a:r>
          </a:p>
        </p:txBody>
      </p:sp>
      <p:sp>
        <p:nvSpPr>
          <p:cNvPr id="187" name="Rectangle 11"/>
          <p:cNvSpPr/>
          <p:nvPr/>
        </p:nvSpPr>
        <p:spPr bwMode="auto">
          <a:xfrm>
            <a:off x="2147011" y="4688688"/>
            <a:ext cx="1819647" cy="1216145"/>
          </a:xfrm>
          <a:prstGeom prst="rect">
            <a:avLst/>
          </a:prstGeom>
          <a:noFill/>
          <a:ln w="19050">
            <a:solidFill>
              <a:srgbClr val="92D050"/>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p:txBody>
      </p:sp>
      <p:cxnSp>
        <p:nvCxnSpPr>
          <p:cNvPr id="188" name="Straight Arrow Connector 12"/>
          <p:cNvCxnSpPr/>
          <p:nvPr/>
        </p:nvCxnSpPr>
        <p:spPr>
          <a:xfrm>
            <a:off x="2733707" y="5195163"/>
            <a:ext cx="4625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1" name="Rectangle 15"/>
          <p:cNvSpPr/>
          <p:nvPr/>
        </p:nvSpPr>
        <p:spPr bwMode="auto">
          <a:xfrm>
            <a:off x="694291" y="2719605"/>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2" name="Rectangle 16"/>
          <p:cNvSpPr/>
          <p:nvPr/>
        </p:nvSpPr>
        <p:spPr bwMode="auto">
          <a:xfrm>
            <a:off x="684967" y="3371019"/>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3" name="Rectangle 17"/>
          <p:cNvSpPr/>
          <p:nvPr/>
        </p:nvSpPr>
        <p:spPr bwMode="auto">
          <a:xfrm>
            <a:off x="694291" y="3727056"/>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4" name="Rectangle 18"/>
          <p:cNvSpPr/>
          <p:nvPr/>
        </p:nvSpPr>
        <p:spPr bwMode="auto">
          <a:xfrm>
            <a:off x="694291" y="4744242"/>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5" name="Rectangle 19"/>
          <p:cNvSpPr/>
          <p:nvPr/>
        </p:nvSpPr>
        <p:spPr bwMode="auto">
          <a:xfrm>
            <a:off x="684967" y="4369104"/>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6" name="Rectangle 20"/>
          <p:cNvSpPr/>
          <p:nvPr/>
        </p:nvSpPr>
        <p:spPr bwMode="auto">
          <a:xfrm>
            <a:off x="694291" y="5249968"/>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7" name="Rectangle 21"/>
          <p:cNvSpPr/>
          <p:nvPr/>
        </p:nvSpPr>
        <p:spPr bwMode="auto">
          <a:xfrm>
            <a:off x="2002683" y="3887877"/>
            <a:ext cx="885951" cy="672319"/>
          </a:xfrm>
          <a:prstGeom prst="rect">
            <a:avLst/>
          </a:prstGeom>
          <a:solidFill>
            <a:srgbClr val="B4009E"/>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현장</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게이트웨이</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디바이스</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p:txBody>
      </p:sp>
      <p:sp>
        <p:nvSpPr>
          <p:cNvPr id="198" name="Rectangle 22"/>
          <p:cNvSpPr/>
          <p:nvPr/>
        </p:nvSpPr>
        <p:spPr bwMode="auto">
          <a:xfrm>
            <a:off x="2005309" y="4859004"/>
            <a:ext cx="885951" cy="672319"/>
          </a:xfrm>
          <a:prstGeom prst="rect">
            <a:avLst/>
          </a:prstGeom>
          <a:solidFill>
            <a:srgbClr val="B4009E"/>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현장 </a:t>
            </a: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게이트웨이</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디바이스</a:t>
            </a: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p:txBody>
      </p:sp>
      <p:sp>
        <p:nvSpPr>
          <p:cNvPr id="199" name="Rectangle 23"/>
          <p:cNvSpPr/>
          <p:nvPr/>
        </p:nvSpPr>
        <p:spPr bwMode="auto">
          <a:xfrm>
            <a:off x="3203680" y="2486256"/>
            <a:ext cx="923740" cy="887097"/>
          </a:xfrm>
          <a:prstGeom prst="rect">
            <a:avLst/>
          </a:prstGeom>
          <a:solidFill>
            <a:srgbClr val="107C1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사용자 </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게이트웨이</a:t>
            </a:r>
            <a:br>
              <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br>
            <a:r>
              <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a:t>
            </a: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클라우드</a:t>
            </a: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 </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서비스</a:t>
            </a:r>
            <a:r>
              <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 VM)</a:t>
            </a:r>
          </a:p>
        </p:txBody>
      </p:sp>
      <p:sp>
        <p:nvSpPr>
          <p:cNvPr id="200" name="Rectangle 24"/>
          <p:cNvSpPr/>
          <p:nvPr/>
        </p:nvSpPr>
        <p:spPr bwMode="auto">
          <a:xfrm>
            <a:off x="3284286" y="4793629"/>
            <a:ext cx="923740" cy="887097"/>
          </a:xfrm>
          <a:prstGeom prst="rect">
            <a:avLst/>
          </a:prstGeom>
          <a:solidFill>
            <a:srgbClr val="107C1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사용자 </a:t>
            </a: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게이트웨이</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a:t>
            </a: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클라우드</a:t>
            </a: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 </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서비스</a:t>
            </a:r>
            <a:r>
              <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 VM)</a:t>
            </a:r>
          </a:p>
        </p:txBody>
      </p:sp>
      <p:sp>
        <p:nvSpPr>
          <p:cNvPr id="206" name="Right Bracket 30"/>
          <p:cNvSpPr/>
          <p:nvPr/>
        </p:nvSpPr>
        <p:spPr>
          <a:xfrm>
            <a:off x="1521353" y="3897987"/>
            <a:ext cx="99972" cy="522914"/>
          </a:xfrm>
          <a:prstGeom prst="righ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sp>
        <p:nvSpPr>
          <p:cNvPr id="207" name="Right Bracket 31"/>
          <p:cNvSpPr/>
          <p:nvPr/>
        </p:nvSpPr>
        <p:spPr>
          <a:xfrm>
            <a:off x="1558046" y="4891715"/>
            <a:ext cx="99972" cy="522914"/>
          </a:xfrm>
          <a:prstGeom prst="righ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cxnSp>
        <p:nvCxnSpPr>
          <p:cNvPr id="208" name="Straight Arrow Connector 32"/>
          <p:cNvCxnSpPr>
            <a:endCxn id="197" idx="1"/>
          </p:cNvCxnSpPr>
          <p:nvPr/>
        </p:nvCxnSpPr>
        <p:spPr>
          <a:xfrm>
            <a:off x="1642242" y="4222142"/>
            <a:ext cx="360441" cy="18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33"/>
          <p:cNvCxnSpPr>
            <a:endCxn id="198" idx="1"/>
          </p:cNvCxnSpPr>
          <p:nvPr/>
        </p:nvCxnSpPr>
        <p:spPr>
          <a:xfrm>
            <a:off x="1675895" y="5195163"/>
            <a:ext cx="329414"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Freeform 101"/>
          <p:cNvSpPr>
            <a:spLocks noChangeAspect="1"/>
          </p:cNvSpPr>
          <p:nvPr/>
        </p:nvSpPr>
        <p:spPr bwMode="black">
          <a:xfrm rot="10800000" flipH="1">
            <a:off x="1397979" y="4335481"/>
            <a:ext cx="100510" cy="15076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맑은 고딕" panose="020B0503020000020004" pitchFamily="34" charset="-127"/>
              <a:ea typeface="맑은 고딕" panose="020B0503020000020004" pitchFamily="34" charset="-127"/>
              <a:cs typeface="+mn-cs"/>
            </a:endParaRPr>
          </a:p>
        </p:txBody>
      </p:sp>
      <p:sp>
        <p:nvSpPr>
          <p:cNvPr id="211" name="Freeform 101"/>
          <p:cNvSpPr>
            <a:spLocks noChangeAspect="1"/>
          </p:cNvSpPr>
          <p:nvPr/>
        </p:nvSpPr>
        <p:spPr bwMode="black">
          <a:xfrm rot="10800000" flipH="1">
            <a:off x="1418480" y="4825658"/>
            <a:ext cx="100510" cy="15076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맑은 고딕" panose="020B0503020000020004" pitchFamily="34" charset="-127"/>
              <a:ea typeface="맑은 고딕" panose="020B0503020000020004" pitchFamily="34" charset="-127"/>
              <a:cs typeface="+mn-cs"/>
            </a:endParaRPr>
          </a:p>
        </p:txBody>
      </p:sp>
      <p:sp>
        <p:nvSpPr>
          <p:cNvPr id="212" name="Freeform 101"/>
          <p:cNvSpPr>
            <a:spLocks noChangeAspect="1"/>
          </p:cNvSpPr>
          <p:nvPr/>
        </p:nvSpPr>
        <p:spPr bwMode="black">
          <a:xfrm rot="10800000" flipH="1">
            <a:off x="1398596" y="3821892"/>
            <a:ext cx="100510" cy="15076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맑은 고딕" panose="020B0503020000020004" pitchFamily="34" charset="-127"/>
              <a:ea typeface="맑은 고딕" panose="020B0503020000020004" pitchFamily="34" charset="-127"/>
              <a:cs typeface="+mn-cs"/>
            </a:endParaRPr>
          </a:p>
        </p:txBody>
      </p:sp>
      <p:sp>
        <p:nvSpPr>
          <p:cNvPr id="213" name="Freeform 101"/>
          <p:cNvSpPr>
            <a:spLocks noChangeAspect="1"/>
          </p:cNvSpPr>
          <p:nvPr/>
        </p:nvSpPr>
        <p:spPr bwMode="black">
          <a:xfrm rot="10800000" flipH="1">
            <a:off x="1430022" y="5339247"/>
            <a:ext cx="100510" cy="15076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맑은 고딕" panose="020B0503020000020004" pitchFamily="34" charset="-127"/>
              <a:ea typeface="맑은 고딕" panose="020B0503020000020004" pitchFamily="34" charset="-127"/>
              <a:cs typeface="+mn-cs"/>
            </a:endParaRPr>
          </a:p>
        </p:txBody>
      </p:sp>
      <p:sp>
        <p:nvSpPr>
          <p:cNvPr id="215" name="TextBox 214"/>
          <p:cNvSpPr txBox="1"/>
          <p:nvPr/>
        </p:nvSpPr>
        <p:spPr>
          <a:xfrm>
            <a:off x="1456348" y="3259149"/>
            <a:ext cx="1488854" cy="737472"/>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rPr>
              <a:t>AMQP</a:t>
            </a:r>
            <a:br>
              <a:rPr kumimoji="0" lang="en-US" sz="1078" b="0" i="0" u="none" strike="noStrike" kern="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rPr>
            </a:br>
            <a:r>
              <a:rPr kumimoji="0" lang="en-US" sz="1078" b="0" i="0" u="none" strike="noStrike" kern="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rPr>
              <a:t>HTTPS, MQTT, OPC</a:t>
            </a:r>
          </a:p>
        </p:txBody>
      </p:sp>
      <p:sp>
        <p:nvSpPr>
          <p:cNvPr id="218" name="TextBox 217"/>
          <p:cNvSpPr txBox="1"/>
          <p:nvPr/>
        </p:nvSpPr>
        <p:spPr>
          <a:xfrm>
            <a:off x="1965090" y="5386634"/>
            <a:ext cx="2178369" cy="66379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rPr>
              <a:t>VPN</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rPr>
              <a:t>LWM2M, HTTP, </a:t>
            </a:r>
            <a:r>
              <a:rPr kumimoji="0" lang="en-US" sz="1078" b="0" i="0" u="none" strike="noStrike" kern="1200" cap="none" spc="0" normalizeH="0" baseline="0" noProof="0" dirty="0" err="1">
                <a:ln>
                  <a:noFill/>
                </a:ln>
                <a:solidFill>
                  <a:srgbClr val="ED7D31"/>
                </a:solidFill>
                <a:effectLst/>
                <a:uLnTx/>
                <a:uFillTx/>
                <a:latin typeface="맑은 고딕" panose="020B0503020000020004" pitchFamily="34" charset="-127"/>
                <a:ea typeface="맑은 고딕" panose="020B0503020000020004" pitchFamily="34" charset="-127"/>
                <a:cs typeface="+mn-cs"/>
              </a:rPr>
              <a:t>CoAP</a:t>
            </a:r>
            <a:endPar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endParaRPr>
          </a:p>
        </p:txBody>
      </p:sp>
      <p:sp>
        <p:nvSpPr>
          <p:cNvPr id="16" name="Frame 5"/>
          <p:cNvSpPr>
            <a:spLocks noChangeAspect="1"/>
          </p:cNvSpPr>
          <p:nvPr/>
        </p:nvSpPr>
        <p:spPr bwMode="auto">
          <a:xfrm>
            <a:off x="542005" y="27756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20" name="Frame 5"/>
          <p:cNvSpPr>
            <a:spLocks noChangeAspect="1"/>
          </p:cNvSpPr>
          <p:nvPr/>
        </p:nvSpPr>
        <p:spPr bwMode="auto">
          <a:xfrm>
            <a:off x="551790" y="341975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22" name="Frame 5"/>
          <p:cNvSpPr>
            <a:spLocks noChangeAspect="1"/>
          </p:cNvSpPr>
          <p:nvPr/>
        </p:nvSpPr>
        <p:spPr bwMode="auto">
          <a:xfrm>
            <a:off x="551612" y="378428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26" name="Frame 5"/>
          <p:cNvSpPr>
            <a:spLocks noChangeAspect="1"/>
          </p:cNvSpPr>
          <p:nvPr/>
        </p:nvSpPr>
        <p:spPr bwMode="auto">
          <a:xfrm>
            <a:off x="542005" y="442243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28" name="Frame 5"/>
          <p:cNvSpPr>
            <a:spLocks noChangeAspect="1"/>
          </p:cNvSpPr>
          <p:nvPr/>
        </p:nvSpPr>
        <p:spPr bwMode="auto">
          <a:xfrm>
            <a:off x="551535" y="4796320"/>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30" name="Frame 5"/>
          <p:cNvSpPr>
            <a:spLocks noChangeAspect="1"/>
          </p:cNvSpPr>
          <p:nvPr/>
        </p:nvSpPr>
        <p:spPr bwMode="auto">
          <a:xfrm>
            <a:off x="551535" y="531983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cxnSp>
        <p:nvCxnSpPr>
          <p:cNvPr id="13" name="직선 화살표 연결선 12"/>
          <p:cNvCxnSpPr>
            <a:endCxn id="199" idx="1"/>
          </p:cNvCxnSpPr>
          <p:nvPr/>
        </p:nvCxnSpPr>
        <p:spPr>
          <a:xfrm>
            <a:off x="1447690" y="2928482"/>
            <a:ext cx="1755990" cy="13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p:cNvCxnSpPr/>
          <p:nvPr/>
        </p:nvCxnSpPr>
        <p:spPr>
          <a:xfrm flipV="1">
            <a:off x="1447689" y="3534772"/>
            <a:ext cx="3116810" cy="3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flipV="1">
            <a:off x="2864108" y="4200263"/>
            <a:ext cx="1699113" cy="2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32"/>
          <p:cNvCxnSpPr/>
          <p:nvPr/>
        </p:nvCxnSpPr>
        <p:spPr>
          <a:xfrm>
            <a:off x="4098893" y="2939170"/>
            <a:ext cx="500564" cy="38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a:stCxn id="76" idx="1"/>
            <a:endCxn id="83" idx="3"/>
          </p:cNvCxnSpPr>
          <p:nvPr/>
        </p:nvCxnSpPr>
        <p:spPr>
          <a:xfrm flipH="1">
            <a:off x="7302640" y="4067392"/>
            <a:ext cx="2" cy="3535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3" name="Picture 3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937604" y="5531323"/>
            <a:ext cx="592254" cy="592254"/>
          </a:xfrm>
          <a:prstGeom prst="rect">
            <a:avLst/>
          </a:prstGeom>
        </p:spPr>
      </p:pic>
      <p:sp>
        <p:nvSpPr>
          <p:cNvPr id="166" name="직사각형 165"/>
          <p:cNvSpPr/>
          <p:nvPr/>
        </p:nvSpPr>
        <p:spPr>
          <a:xfrm>
            <a:off x="6041196" y="4394484"/>
            <a:ext cx="2521784" cy="4103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prstClr val="white"/>
                </a:solidFill>
                <a:effectLst/>
                <a:uLnTx/>
                <a:uFillTx/>
                <a:latin typeface="맑은 고딕" panose="020F0502020204030204"/>
                <a:ea typeface="맑은 고딕" panose="020B0503020000020004" pitchFamily="50" charset="-127"/>
              </a:rPr>
              <a:t>저상소 및 </a:t>
            </a:r>
            <a:r>
              <a:rPr kumimoji="0" lang="ko-KR" altLang="en-US" sz="12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분석</a:t>
            </a:r>
          </a:p>
        </p:txBody>
      </p:sp>
      <p:sp>
        <p:nvSpPr>
          <p:cNvPr id="168" name="직사각형 167"/>
          <p:cNvSpPr/>
          <p:nvPr/>
        </p:nvSpPr>
        <p:spPr>
          <a:xfrm>
            <a:off x="6028145" y="1758581"/>
            <a:ext cx="2548992" cy="41803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rPr>
              <a:t>데이터 처리 및 저장</a:t>
            </a:r>
            <a:endParaRPr kumimoji="0" lang="ko-KR" altLang="en-US" sz="16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2" name="직사각형 171"/>
          <p:cNvSpPr/>
          <p:nvPr/>
        </p:nvSpPr>
        <p:spPr>
          <a:xfrm>
            <a:off x="8940547" y="1781099"/>
            <a:ext cx="2198665" cy="41135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rPr>
              <a:t>프레젠테이션 및 활용 영역</a:t>
            </a:r>
          </a:p>
        </p:txBody>
      </p:sp>
      <p:sp>
        <p:nvSpPr>
          <p:cNvPr id="174" name="직사각형 173"/>
          <p:cNvSpPr/>
          <p:nvPr/>
        </p:nvSpPr>
        <p:spPr>
          <a:xfrm>
            <a:off x="505037" y="1763458"/>
            <a:ext cx="1257315" cy="42899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rPr>
              <a:t>디바이스 및 센서</a:t>
            </a:r>
          </a:p>
        </p:txBody>
      </p:sp>
      <p:sp>
        <p:nvSpPr>
          <p:cNvPr id="178" name="직사각형 177"/>
          <p:cNvSpPr/>
          <p:nvPr/>
        </p:nvSpPr>
        <p:spPr>
          <a:xfrm>
            <a:off x="1879315" y="1773129"/>
            <a:ext cx="3761362" cy="42899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rPr>
              <a:t>디바이스와 저장소 간의 연결</a:t>
            </a:r>
          </a:p>
        </p:txBody>
      </p:sp>
      <p:grpSp>
        <p:nvGrpSpPr>
          <p:cNvPr id="53" name="그룹 52"/>
          <p:cNvGrpSpPr/>
          <p:nvPr/>
        </p:nvGrpSpPr>
        <p:grpSpPr>
          <a:xfrm>
            <a:off x="10261066" y="841387"/>
            <a:ext cx="1765520" cy="678031"/>
            <a:chOff x="10261066" y="841387"/>
            <a:chExt cx="1765520" cy="678031"/>
          </a:xfrm>
        </p:grpSpPr>
        <p:sp>
          <p:nvSpPr>
            <p:cNvPr id="182" name="직사각형 181"/>
            <p:cNvSpPr/>
            <p:nvPr/>
          </p:nvSpPr>
          <p:spPr>
            <a:xfrm>
              <a:off x="10329037" y="841387"/>
              <a:ext cx="1697549" cy="6075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83" name="TextBox 182"/>
            <p:cNvSpPr txBox="1"/>
            <p:nvPr/>
          </p:nvSpPr>
          <p:spPr>
            <a:xfrm>
              <a:off x="10261066" y="1063561"/>
              <a:ext cx="1379566" cy="4558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ko-KR" altLang="en-US" sz="1200"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통신 프로토콜</a:t>
              </a:r>
              <a:endParaRPr kumimoji="0" lang="en-US" sz="1200"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endParaRPr>
            </a:p>
          </p:txBody>
        </p:sp>
        <p:cxnSp>
          <p:nvCxnSpPr>
            <p:cNvPr id="184" name="Straight Arrow Connector 113"/>
            <p:cNvCxnSpPr/>
            <p:nvPr/>
          </p:nvCxnSpPr>
          <p:spPr>
            <a:xfrm>
              <a:off x="10476148" y="1014491"/>
              <a:ext cx="365760"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10806481" y="870481"/>
              <a:ext cx="1220105" cy="2812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데이터의 흐름</a:t>
              </a:r>
            </a:p>
          </p:txBody>
        </p:sp>
      </p:grpSp>
      <p:pic>
        <p:nvPicPr>
          <p:cNvPr id="120" name="Picture 3"/>
          <p:cNvPicPr>
            <a:picLocks noChangeAspect="1"/>
          </p:cNvPicPr>
          <p:nvPr/>
        </p:nvPicPr>
        <p:blipFill>
          <a:blip r:embed="rId6">
            <a:biLevel thresh="25000"/>
            <a:extLst>
              <a:ext uri="{28A0092B-C50C-407E-A947-70E740481C1C}">
                <a14:useLocalDpi xmlns:a14="http://schemas.microsoft.com/office/drawing/2010/main"/>
              </a:ext>
            </a:extLst>
          </a:blip>
          <a:srcRect/>
          <a:stretch>
            <a:fillRect/>
          </a:stretch>
        </p:blipFill>
        <p:spPr bwMode="auto">
          <a:xfrm>
            <a:off x="8095591" y="4486244"/>
            <a:ext cx="290042" cy="30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817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cloud"/>
          <p:cNvSpPr>
            <a:spLocks noChangeAspect="1"/>
          </p:cNvSpPr>
          <p:nvPr/>
        </p:nvSpPr>
        <p:spPr bwMode="black">
          <a:xfrm>
            <a:off x="4031310" y="1378741"/>
            <a:ext cx="7308442" cy="4281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rgbClr val="89CBFF">
                <a:alpha val="40000"/>
              </a:srgbClr>
            </a:soli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14400" rtl="0" eaLnBrk="1" fontAlgn="auto" latinLnBrk="1" hangingPunct="1">
              <a:lnSpc>
                <a:spcPct val="80000"/>
              </a:lnSpc>
              <a:spcBef>
                <a:spcPts val="0"/>
              </a:spcBef>
              <a:spcAft>
                <a:spcPts val="0"/>
              </a:spcAft>
              <a:buClrTx/>
              <a:buSzTx/>
              <a:buFontTx/>
              <a:buNone/>
              <a:tabLst/>
              <a:defRPr/>
            </a:pPr>
            <a:endParaRPr kumimoji="0" lang="en-US" sz="4400" b="0" i="0" u="none" strike="noStrike" kern="1200" cap="none" spc="-15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51" name="TextBox 150"/>
          <p:cNvSpPr txBox="1"/>
          <p:nvPr/>
        </p:nvSpPr>
        <p:spPr>
          <a:xfrm>
            <a:off x="1624362" y="4881981"/>
            <a:ext cx="1751242" cy="683125"/>
          </a:xfrm>
          <a:prstGeom prst="rect">
            <a:avLst/>
          </a:prstGeom>
          <a:noFill/>
        </p:spPr>
        <p:txBody>
          <a:bodyPr wrap="square" lIns="0" tIns="146262" rIns="182828" bIns="146262" rtlCol="0">
            <a:no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Sensors on </a:t>
            </a:r>
          </a:p>
          <a:p>
            <a:pPr marL="0" marR="0" lvl="0" indent="0"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Windows 10 </a:t>
            </a:r>
            <a:r>
              <a:rPr kumimoji="0" lang="en-US" sz="1176" b="0" i="0" u="none" strike="noStrike" kern="0" cap="none" spc="-30" normalizeH="0" baseline="0" noProof="0" dirty="0" err="1">
                <a:ln>
                  <a:noFill/>
                </a:ln>
                <a:solidFill>
                  <a:srgbClr val="0078D7"/>
                </a:solidFill>
                <a:effectLst/>
                <a:uLnTx/>
                <a:uFillTx/>
                <a:latin typeface="Segoe UI"/>
                <a:cs typeface="Segoe UI Semilight" panose="020B0402040204020203" pitchFamily="34" charset="0"/>
              </a:rPr>
              <a:t>IoT</a:t>
            </a: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 Core </a:t>
            </a:r>
          </a:p>
        </p:txBody>
      </p:sp>
      <p:pic>
        <p:nvPicPr>
          <p:cNvPr id="168" name="Picture 16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903" y="4858266"/>
            <a:ext cx="500340" cy="585432"/>
          </a:xfrm>
          <a:prstGeom prst="rect">
            <a:avLst/>
          </a:prstGeom>
        </p:spPr>
      </p:pic>
      <p:cxnSp>
        <p:nvCxnSpPr>
          <p:cNvPr id="14" name="Straight Arrow Connector 13"/>
          <p:cNvCxnSpPr/>
          <p:nvPr/>
        </p:nvCxnSpPr>
        <p:spPr>
          <a:xfrm>
            <a:off x="6730856" y="4561147"/>
            <a:ext cx="141031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8264891" y="4333353"/>
            <a:ext cx="701263" cy="448212"/>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grpSp>
      <p:sp>
        <p:nvSpPr>
          <p:cNvPr id="174" name="Freeform 173"/>
          <p:cNvSpPr>
            <a:spLocks noChangeAspect="1"/>
          </p:cNvSpPr>
          <p:nvPr/>
        </p:nvSpPr>
        <p:spPr bwMode="auto">
          <a:xfrm flipH="1">
            <a:off x="10128899" y="3162637"/>
            <a:ext cx="423542" cy="44821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5" name="Group 174"/>
          <p:cNvGrpSpPr>
            <a:grpSpLocks noChangeAspect="1"/>
          </p:cNvGrpSpPr>
          <p:nvPr/>
        </p:nvGrpSpPr>
        <p:grpSpPr>
          <a:xfrm>
            <a:off x="8391648" y="3148606"/>
            <a:ext cx="365957" cy="448212"/>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179" name="TextBox 178"/>
          <p:cNvSpPr txBox="1"/>
          <p:nvPr/>
        </p:nvSpPr>
        <p:spPr>
          <a:xfrm>
            <a:off x="8032986" y="3547997"/>
            <a:ext cx="1292760" cy="389721"/>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SQL Database</a:t>
            </a:r>
          </a:p>
        </p:txBody>
      </p:sp>
      <p:sp>
        <p:nvSpPr>
          <p:cNvPr id="180" name="TextBox 179"/>
          <p:cNvSpPr txBox="1"/>
          <p:nvPr/>
        </p:nvSpPr>
        <p:spPr>
          <a:xfrm>
            <a:off x="9769199" y="3547997"/>
            <a:ext cx="1342976" cy="683125"/>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Machine Learning</a:t>
            </a:r>
          </a:p>
        </p:txBody>
      </p:sp>
      <p:cxnSp>
        <p:nvCxnSpPr>
          <p:cNvPr id="181" name="Straight Arrow Connector 180"/>
          <p:cNvCxnSpPr/>
          <p:nvPr/>
        </p:nvCxnSpPr>
        <p:spPr>
          <a:xfrm rot="5400000" flipV="1">
            <a:off x="9452874" y="2971774"/>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a:off x="7912304" y="4726390"/>
            <a:ext cx="1505422"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Power BI</a:t>
            </a:r>
          </a:p>
        </p:txBody>
      </p:sp>
      <p:grpSp>
        <p:nvGrpSpPr>
          <p:cNvPr id="9" name="Group 8"/>
          <p:cNvGrpSpPr/>
          <p:nvPr/>
        </p:nvGrpSpPr>
        <p:grpSpPr>
          <a:xfrm>
            <a:off x="5527185" y="4267107"/>
            <a:ext cx="1773139" cy="1008740"/>
            <a:chOff x="8216216" y="4045897"/>
            <a:chExt cx="1475408" cy="817397"/>
          </a:xfrm>
        </p:grpSpPr>
        <p:grpSp>
          <p:nvGrpSpPr>
            <p:cNvPr id="164" name="Group 163"/>
            <p:cNvGrpSpPr>
              <a:grpSpLocks noChangeAspect="1"/>
            </p:cNvGrpSpPr>
            <p:nvPr/>
          </p:nvGrpSpPr>
          <p:grpSpPr>
            <a:xfrm>
              <a:off x="8494677" y="4045897"/>
              <a:ext cx="583465" cy="448212"/>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88" name="TextBox 187"/>
            <p:cNvSpPr txBox="1"/>
            <p:nvPr/>
          </p:nvSpPr>
          <p:spPr>
            <a:xfrm>
              <a:off x="8216216" y="4473581"/>
              <a:ext cx="1475408"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Stream Analytics</a:t>
              </a:r>
            </a:p>
          </p:txBody>
        </p:sp>
      </p:grpSp>
      <p:cxnSp>
        <p:nvCxnSpPr>
          <p:cNvPr id="196" name="Straight Arrow Connector 195"/>
          <p:cNvCxnSpPr>
            <a:cxnSpLocks/>
          </p:cNvCxnSpPr>
          <p:nvPr/>
        </p:nvCxnSpPr>
        <p:spPr>
          <a:xfrm>
            <a:off x="2514721" y="4558240"/>
            <a:ext cx="1203371"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447862" y="5713007"/>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7447862" y="3406581"/>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446093" y="3406582"/>
            <a:ext cx="0" cy="229670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p:cNvCxnSpPr>
          <p:nvPr/>
        </p:nvCxnSpPr>
        <p:spPr>
          <a:xfrm>
            <a:off x="4558766" y="4552833"/>
            <a:ext cx="111693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5" name="Picture 176"/>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841814" y="4237608"/>
            <a:ext cx="603134" cy="644373"/>
          </a:xfrm>
          <a:prstGeom prst="rect">
            <a:avLst/>
          </a:prstGeom>
          <a:solidFill>
            <a:schemeClr val="accent1">
              <a:lumMod val="75000"/>
            </a:schemeClr>
          </a:solidFill>
        </p:spPr>
      </p:pic>
      <p:sp>
        <p:nvSpPr>
          <p:cNvPr id="76" name="Rectangle 75"/>
          <p:cNvSpPr/>
          <p:nvPr/>
        </p:nvSpPr>
        <p:spPr>
          <a:xfrm>
            <a:off x="3688822" y="4912745"/>
            <a:ext cx="943510" cy="263969"/>
          </a:xfrm>
          <a:prstGeom prst="rect">
            <a:avLst/>
          </a:prstGeom>
        </p:spPr>
        <p:txBody>
          <a:bodyPr wrap="square">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30" normalizeH="0" baseline="0" noProof="0" dirty="0" err="1">
                <a:ln>
                  <a:noFill/>
                </a:ln>
                <a:solidFill>
                  <a:srgbClr val="0078D7"/>
                </a:solidFill>
                <a:effectLst/>
                <a:uLnTx/>
                <a:uFillTx/>
                <a:latin typeface="Segoe UI"/>
                <a:cs typeface="Segoe UI Semilight" panose="020B0402040204020203" pitchFamily="34" charset="0"/>
              </a:rPr>
              <a:t>IoT</a:t>
            </a: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 Hubs</a:t>
            </a:r>
          </a:p>
        </p:txBody>
      </p:sp>
      <p:sp>
        <p:nvSpPr>
          <p:cNvPr id="78" name="TextBox 77"/>
          <p:cNvSpPr txBox="1"/>
          <p:nvPr/>
        </p:nvSpPr>
        <p:spPr>
          <a:xfrm>
            <a:off x="7960392" y="5904775"/>
            <a:ext cx="1505422"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endPar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endParaRPr>
          </a:p>
        </p:txBody>
      </p:sp>
      <p:sp>
        <p:nvSpPr>
          <p:cNvPr id="13" name="Rectangle 12"/>
          <p:cNvSpPr/>
          <p:nvPr/>
        </p:nvSpPr>
        <p:spPr bwMode="auto">
          <a:xfrm>
            <a:off x="0" y="6008592"/>
            <a:ext cx="12192000" cy="8494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pic>
        <p:nvPicPr>
          <p:cNvPr id="15" name="Picture 14"/>
          <p:cNvPicPr>
            <a:picLocks noChangeAspect="1"/>
          </p:cNvPicPr>
          <p:nvPr/>
        </p:nvPicPr>
        <p:blipFill>
          <a:blip r:embed="rId5"/>
          <a:stretch>
            <a:fillRect/>
          </a:stretch>
        </p:blipFill>
        <p:spPr>
          <a:xfrm>
            <a:off x="1153858" y="3706982"/>
            <a:ext cx="1306528" cy="1247140"/>
          </a:xfrm>
          <a:prstGeom prst="rect">
            <a:avLst/>
          </a:prstGeom>
        </p:spPr>
      </p:pic>
      <p:sp>
        <p:nvSpPr>
          <p:cNvPr id="82" name="TextBox 81"/>
          <p:cNvSpPr txBox="1"/>
          <p:nvPr/>
        </p:nvSpPr>
        <p:spPr>
          <a:xfrm>
            <a:off x="7642214" y="5976988"/>
            <a:ext cx="2064044" cy="452522"/>
          </a:xfrm>
          <a:prstGeom prst="rect">
            <a:avLst/>
          </a:prstGeom>
          <a:noFill/>
        </p:spPr>
        <p:txBody>
          <a:bodyPr wrap="square" lIns="179285" tIns="143428" rIns="179285" bIns="143428" rtlCol="0">
            <a:sp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Blob / Table</a:t>
            </a:r>
          </a:p>
        </p:txBody>
      </p:sp>
      <p:pic>
        <p:nvPicPr>
          <p:cNvPr id="83" name="Picture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35302" y="5304154"/>
            <a:ext cx="798262" cy="798262"/>
          </a:xfrm>
          <a:prstGeom prst="rect">
            <a:avLst/>
          </a:prstGeom>
        </p:spPr>
      </p:pic>
      <p:grpSp>
        <p:nvGrpSpPr>
          <p:cNvPr id="18" name="Group 17"/>
          <p:cNvGrpSpPr/>
          <p:nvPr/>
        </p:nvGrpSpPr>
        <p:grpSpPr>
          <a:xfrm>
            <a:off x="8987390" y="1268528"/>
            <a:ext cx="1351891" cy="1368949"/>
            <a:chOff x="5296450" y="255916"/>
            <a:chExt cx="1351891" cy="1368949"/>
          </a:xfrm>
        </p:grpSpPr>
        <p:sp>
          <p:nvSpPr>
            <p:cNvPr id="84" name="Rectangle 83"/>
            <p:cNvSpPr/>
            <p:nvPr/>
          </p:nvSpPr>
          <p:spPr bwMode="auto">
            <a:xfrm>
              <a:off x="5296450" y="255916"/>
              <a:ext cx="1351891" cy="13689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Cortana </a:t>
              </a:r>
            </a:p>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Cognitive Services</a:t>
              </a:r>
            </a:p>
          </p:txBody>
        </p:sp>
        <p:grpSp>
          <p:nvGrpSpPr>
            <p:cNvPr id="100" name="Group 99"/>
            <p:cNvGrpSpPr/>
            <p:nvPr/>
          </p:nvGrpSpPr>
          <p:grpSpPr>
            <a:xfrm>
              <a:off x="5509715" y="965145"/>
              <a:ext cx="844662" cy="596049"/>
              <a:chOff x="7822816" y="2717080"/>
              <a:chExt cx="427431" cy="274077"/>
            </a:xfrm>
          </p:grpSpPr>
          <p:sp>
            <p:nvSpPr>
              <p:cNvPr id="101" name="Freeform 100"/>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2"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cxnSp>
        <p:nvCxnSpPr>
          <p:cNvPr id="109" name="Straight Arrow Connector 108"/>
          <p:cNvCxnSpPr>
            <a:cxnSpLocks/>
          </p:cNvCxnSpPr>
          <p:nvPr/>
        </p:nvCxnSpPr>
        <p:spPr>
          <a:xfrm>
            <a:off x="1525474" y="1982591"/>
            <a:ext cx="686617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1525474" y="1989046"/>
            <a:ext cx="0" cy="195996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a:off x="83048" y="22072"/>
            <a:ext cx="5070765" cy="7384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bg1">
                    <a:lumMod val="75000"/>
                  </a:schemeClr>
                </a:solidFill>
                <a:effectLst/>
                <a:uLnTx/>
                <a:uFillTx/>
                <a:ea typeface="Segoe UI" pitchFamily="34" charset="0"/>
                <a:cs typeface="Segoe UI" pitchFamily="34" charset="0"/>
              </a:rPr>
              <a:t>DEMO </a:t>
            </a:r>
          </a:p>
        </p:txBody>
      </p:sp>
      <p:cxnSp>
        <p:nvCxnSpPr>
          <p:cNvPr id="118" name="Straight Connector 117"/>
          <p:cNvCxnSpPr>
            <a:cxnSpLocks/>
          </p:cNvCxnSpPr>
          <p:nvPr/>
        </p:nvCxnSpPr>
        <p:spPr>
          <a:xfrm>
            <a:off x="0" y="722488"/>
            <a:ext cx="12192000" cy="0"/>
          </a:xfrm>
          <a:prstGeom prst="line">
            <a:avLst/>
          </a:prstGeom>
          <a:ln w="762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86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3"/>
          <p:cNvSpPr>
            <a:spLocks noGrp="1"/>
          </p:cNvSpPr>
          <p:nvPr>
            <p:ph type="title"/>
          </p:nvPr>
        </p:nvSpPr>
        <p:spPr/>
        <p:txBody>
          <a:bodyPr>
            <a:normAutofit fontScale="90000"/>
          </a:bodyPr>
          <a:lstStyle/>
          <a:p>
            <a:r>
              <a:rPr lang="en-US" altLang="ko-KR" dirty="0"/>
              <a:t>Azure </a:t>
            </a:r>
            <a:r>
              <a:rPr lang="en-US" altLang="ko-KR" dirty="0" err="1"/>
              <a:t>IoT</a:t>
            </a:r>
            <a:r>
              <a:rPr lang="ko-KR" altLang="en-US" dirty="0"/>
              <a:t>허브</a:t>
            </a:r>
            <a:endParaRPr lang="en-US" altLang="ko-KR" dirty="0"/>
          </a:p>
        </p:txBody>
      </p:sp>
      <p:sp>
        <p:nvSpPr>
          <p:cNvPr id="23" name="직사각형 22"/>
          <p:cNvSpPr/>
          <p:nvPr/>
        </p:nvSpPr>
        <p:spPr>
          <a:xfrm>
            <a:off x="450697" y="1000074"/>
            <a:ext cx="4970417" cy="1521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solidFill>
                <a:effectLst/>
                <a:uLnTx/>
                <a:uFillTx/>
              </a:rPr>
              <a:t>어플리케이션의 </a:t>
            </a:r>
            <a:r>
              <a:rPr kumimoji="0" lang="ko-KR" altLang="en-US" sz="1200" b="0" i="0" u="none" strike="noStrike" kern="0" cap="none" spc="0" normalizeH="0" baseline="0" noProof="0" dirty="0" err="1">
                <a:ln>
                  <a:noFill/>
                </a:ln>
                <a:solidFill>
                  <a:schemeClr val="tx1"/>
                </a:solidFill>
                <a:effectLst/>
                <a:uLnTx/>
                <a:uFillTx/>
              </a:rPr>
              <a:t>백엔드</a:t>
            </a:r>
            <a:r>
              <a:rPr kumimoji="0" lang="ko-KR" altLang="en-US" sz="1200" b="0" i="0" u="none" strike="noStrike" kern="0" cap="none" spc="0" normalizeH="0" baseline="0" noProof="0" dirty="0">
                <a:ln>
                  <a:noFill/>
                </a:ln>
                <a:solidFill>
                  <a:schemeClr val="tx1"/>
                </a:solidFill>
                <a:effectLst/>
                <a:uLnTx/>
                <a:uFillTx/>
              </a:rPr>
              <a:t> 시스템과 </a:t>
            </a:r>
            <a:r>
              <a:rPr kumimoji="0" lang="ko-KR" altLang="en-US" sz="1200" b="0" i="0" u="none" strike="noStrike" kern="0" cap="none" spc="0" normalizeH="0" baseline="0" noProof="0" dirty="0" err="1">
                <a:ln>
                  <a:noFill/>
                </a:ln>
                <a:solidFill>
                  <a:schemeClr val="tx1"/>
                </a:solidFill>
                <a:effectLst/>
                <a:uLnTx/>
                <a:uFillTx/>
              </a:rPr>
              <a:t>수백만대가</a:t>
            </a:r>
            <a:r>
              <a:rPr kumimoji="0" lang="ko-KR" altLang="en-US" sz="1200" b="0" i="0" u="none" strike="noStrike" kern="0" cap="none" spc="0" normalizeH="0" baseline="0" noProof="0" dirty="0">
                <a:ln>
                  <a:noFill/>
                </a:ln>
                <a:solidFill>
                  <a:schemeClr val="tx1"/>
                </a:solidFill>
                <a:effectLst/>
                <a:uLnTx/>
                <a:uFillTx/>
              </a:rPr>
              <a:t> 넘는 </a:t>
            </a:r>
            <a:r>
              <a:rPr kumimoji="0" lang="en-US" altLang="ko-KR" sz="1200" b="0" i="0" u="none" strike="noStrike" kern="0" cap="none" spc="0" normalizeH="0" baseline="0" noProof="0" dirty="0" err="1">
                <a:ln>
                  <a:noFill/>
                </a:ln>
                <a:solidFill>
                  <a:schemeClr val="tx1"/>
                </a:solidFill>
                <a:effectLst/>
                <a:uLnTx/>
                <a:uFillTx/>
              </a:rPr>
              <a:t>IoT</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장치들 간의 </a:t>
            </a:r>
            <a:r>
              <a:rPr kumimoji="0" lang="ko-KR" altLang="en-US" sz="1200" b="0" i="0" u="none" strike="noStrike" kern="0" cap="none" spc="0" normalizeH="0" baseline="0" noProof="0" dirty="0" err="1">
                <a:ln>
                  <a:noFill/>
                </a:ln>
                <a:solidFill>
                  <a:schemeClr val="tx1"/>
                </a:solidFill>
                <a:effectLst/>
                <a:uLnTx/>
                <a:uFillTx/>
              </a:rPr>
              <a:t>신뢰할만하고</a:t>
            </a:r>
            <a:r>
              <a:rPr kumimoji="0" lang="ko-KR" altLang="en-US" sz="1200" b="0" i="0" u="none" strike="noStrike" kern="0" cap="none" spc="0" normalizeH="0" baseline="0" noProof="0" dirty="0">
                <a:ln>
                  <a:noFill/>
                </a:ln>
                <a:solidFill>
                  <a:schemeClr val="tx1"/>
                </a:solidFill>
                <a:effectLst/>
                <a:uLnTx/>
                <a:uFillTx/>
              </a:rPr>
              <a:t> 안전한 양방향 통신을 지원하는</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완전히 관리되는 </a:t>
            </a:r>
            <a:r>
              <a:rPr kumimoji="0" lang="en-US" altLang="ko-KR" sz="1200" b="0" i="0" u="none" strike="noStrike" kern="0" cap="none" spc="0" normalizeH="0" baseline="0" noProof="0" dirty="0">
                <a:ln>
                  <a:noFill/>
                </a:ln>
                <a:solidFill>
                  <a:schemeClr val="tx1"/>
                </a:solidFill>
                <a:effectLst/>
                <a:uLnTx/>
                <a:uFillTx/>
              </a:rPr>
              <a:t>Azure </a:t>
            </a:r>
            <a:r>
              <a:rPr kumimoji="0" lang="ko-KR" altLang="en-US" sz="1200" b="0" i="0" u="none" strike="noStrike" kern="0" cap="none" spc="0" normalizeH="0" baseline="0" noProof="0" dirty="0">
                <a:ln>
                  <a:noFill/>
                </a:ln>
                <a:solidFill>
                  <a:schemeClr val="tx1"/>
                </a:solidFill>
                <a:effectLst/>
                <a:uLnTx/>
                <a:uFillTx/>
              </a:rPr>
              <a:t>상의 </a:t>
            </a:r>
            <a:r>
              <a:rPr kumimoji="0" lang="en-US" altLang="ko-KR" sz="1200" b="0" i="0" u="none" strike="noStrike" kern="0" cap="none" spc="0" normalizeH="0" baseline="0" noProof="0" dirty="0">
                <a:ln>
                  <a:noFill/>
                </a:ln>
                <a:solidFill>
                  <a:schemeClr val="tx1"/>
                </a:solidFill>
                <a:effectLst/>
                <a:uLnTx/>
                <a:uFillTx/>
              </a:rPr>
              <a:t>PaaS </a:t>
            </a:r>
            <a:r>
              <a:rPr kumimoji="0" lang="ko-KR" altLang="en-US" sz="1200" b="0" i="0" u="none" strike="noStrike" kern="0" cap="none" spc="0" normalizeH="0" baseline="0" noProof="0" dirty="0">
                <a:ln>
                  <a:noFill/>
                </a:ln>
                <a:solidFill>
                  <a:schemeClr val="tx1"/>
                </a:solidFill>
                <a:effectLst/>
                <a:uLnTx/>
                <a:uFillTx/>
              </a:rPr>
              <a:t>서비스</a:t>
            </a:r>
            <a:endParaRPr kumimoji="0" lang="en-US" altLang="ko-KR" sz="1200" b="0"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solidFill>
                <a:effectLst/>
                <a:uLnTx/>
                <a:uFillTx/>
              </a:rPr>
              <a:t>장치와 </a:t>
            </a:r>
            <a:r>
              <a:rPr kumimoji="0" lang="ko-KR" altLang="en-US" sz="1200" b="0" i="0" u="none" strike="noStrike" kern="0" cap="none" spc="0" normalizeH="0" baseline="0" noProof="0" dirty="0" err="1">
                <a:ln>
                  <a:noFill/>
                </a:ln>
                <a:solidFill>
                  <a:schemeClr val="tx1"/>
                </a:solidFill>
                <a:effectLst/>
                <a:uLnTx/>
                <a:uFillTx/>
              </a:rPr>
              <a:t>클라우드</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또는 </a:t>
            </a:r>
            <a:r>
              <a:rPr kumimoji="0" lang="ko-KR" altLang="en-US" sz="1200" b="0" i="0" u="none" strike="noStrike" kern="0" cap="none" spc="0" normalizeH="0" baseline="0" noProof="0" dirty="0" err="1">
                <a:ln>
                  <a:noFill/>
                </a:ln>
                <a:solidFill>
                  <a:schemeClr val="tx1"/>
                </a:solidFill>
                <a:effectLst/>
                <a:uLnTx/>
                <a:uFillTx/>
              </a:rPr>
              <a:t>클라우드와</a:t>
            </a:r>
            <a:r>
              <a:rPr kumimoji="0" lang="ko-KR" altLang="en-US" sz="1200" b="0" i="0" u="none" strike="noStrike" kern="0" cap="none" spc="0" normalizeH="0" baseline="0" noProof="0" dirty="0">
                <a:ln>
                  <a:noFill/>
                </a:ln>
                <a:solidFill>
                  <a:schemeClr val="tx1"/>
                </a:solidFill>
                <a:effectLst/>
                <a:uLnTx/>
                <a:uFillTx/>
              </a:rPr>
              <a:t> 장치 간의 대량 </a:t>
            </a:r>
            <a:r>
              <a:rPr kumimoji="0" lang="ko-KR" altLang="en-US" sz="1200" b="0" i="0" u="none" strike="noStrike" kern="0" cap="none" spc="0" normalizeH="0" baseline="0" noProof="0" dirty="0" err="1">
                <a:ln>
                  <a:noFill/>
                </a:ln>
                <a:solidFill>
                  <a:schemeClr val="tx1"/>
                </a:solidFill>
                <a:effectLst/>
                <a:uLnTx/>
                <a:uFillTx/>
              </a:rPr>
              <a:t>메시징을</a:t>
            </a:r>
            <a:r>
              <a:rPr kumimoji="0" lang="ko-KR" altLang="en-US" sz="1200" b="0" i="0" u="none" strike="noStrike" kern="0" cap="none" spc="0" normalizeH="0" baseline="0" noProof="0" dirty="0">
                <a:ln>
                  <a:noFill/>
                </a:ln>
                <a:solidFill>
                  <a:schemeClr val="tx1"/>
                </a:solidFill>
                <a:effectLst/>
                <a:uLnTx/>
                <a:uFillTx/>
              </a:rPr>
              <a:t> 제</a:t>
            </a:r>
            <a:endParaRPr kumimoji="0" lang="en-US" altLang="ko-KR" sz="1200" b="0"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solidFill>
                <a:effectLst/>
                <a:uLnTx/>
                <a:uFillTx/>
              </a:rPr>
              <a:t>장치마다 접근 제어 및 보안 인증을 통해 안전한 통신을 제공</a:t>
            </a:r>
            <a:endParaRPr kumimoji="0" lang="en-US" altLang="ko-KR" sz="1200" b="0"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chemeClr val="tx1"/>
                </a:solidFill>
                <a:effectLst/>
                <a:uLnTx/>
                <a:uFillTx/>
              </a:rPr>
              <a:t>Event Hub</a:t>
            </a:r>
            <a:r>
              <a:rPr kumimoji="0" lang="ko-KR" altLang="en-US" sz="1200" b="0" i="0" u="none" strike="noStrike" kern="0" cap="none" spc="0" normalizeH="0" baseline="0" noProof="0" dirty="0">
                <a:ln>
                  <a:noFill/>
                </a:ln>
                <a:solidFill>
                  <a:schemeClr val="tx1"/>
                </a:solidFill>
                <a:effectLst/>
                <a:uLnTx/>
                <a:uFillTx/>
              </a:rPr>
              <a:t>에 비해 장치 자체에 대한 인식</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보안 기능이 강화된 </a:t>
            </a:r>
            <a:r>
              <a:rPr kumimoji="0" lang="en-US" altLang="ko-KR" sz="1200" b="0" i="0" u="none" strike="noStrike" kern="0" cap="none" spc="0" normalizeH="0" baseline="0" noProof="0" dirty="0" err="1">
                <a:ln>
                  <a:noFill/>
                </a:ln>
                <a:solidFill>
                  <a:schemeClr val="tx1"/>
                </a:solidFill>
                <a:effectLst/>
                <a:uLnTx/>
                <a:uFillTx/>
              </a:rPr>
              <a:t>IoT</a:t>
            </a:r>
            <a:r>
              <a:rPr kumimoji="0" lang="ko-KR" altLang="en-US" sz="1200" b="0" i="0" u="none" strike="noStrike" kern="0" cap="none" spc="0" normalizeH="0" baseline="0" noProof="0" dirty="0">
                <a:ln>
                  <a:noFill/>
                </a:ln>
                <a:solidFill>
                  <a:schemeClr val="tx1"/>
                </a:solidFill>
                <a:effectLst/>
                <a:uLnTx/>
                <a:uFillTx/>
              </a:rPr>
              <a:t>를 위한 서비스</a:t>
            </a:r>
          </a:p>
        </p:txBody>
      </p:sp>
      <p:sp>
        <p:nvSpPr>
          <p:cNvPr id="24" name="직사각형 23"/>
          <p:cNvSpPr/>
          <p:nvPr/>
        </p:nvSpPr>
        <p:spPr>
          <a:xfrm>
            <a:off x="564994" y="806642"/>
            <a:ext cx="1127930" cy="29203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1" i="0" u="none" strike="noStrike" kern="0" cap="none" spc="0" normalizeH="0" baseline="0" noProof="0">
                <a:ln>
                  <a:noFill/>
                </a:ln>
                <a:solidFill>
                  <a:sysClr val="windowText" lastClr="000000"/>
                </a:solidFill>
                <a:effectLst/>
                <a:uLnTx/>
                <a:uFillTx/>
              </a:rPr>
              <a:t>개요</a:t>
            </a:r>
          </a:p>
        </p:txBody>
      </p:sp>
      <p:sp>
        <p:nvSpPr>
          <p:cNvPr id="25" name="직사각형 24"/>
          <p:cNvSpPr/>
          <p:nvPr/>
        </p:nvSpPr>
        <p:spPr>
          <a:xfrm>
            <a:off x="450696" y="2714918"/>
            <a:ext cx="4970418" cy="38866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1200" b="1" i="0" u="sng" strike="noStrike" kern="0" cap="none" spc="0" normalizeH="0" baseline="0" noProof="0" dirty="0">
                <a:ln>
                  <a:noFill/>
                </a:ln>
                <a:solidFill>
                  <a:schemeClr val="tx1"/>
                </a:solidFill>
                <a:effectLst/>
                <a:uLnTx/>
                <a:uFillTx/>
              </a:rPr>
              <a:t>기본 특징</a:t>
            </a:r>
            <a:endParaRPr kumimoji="0" lang="en-US" altLang="ko-KR" sz="1200" b="1" i="0" u="sng"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solidFill>
                <a:effectLst/>
                <a:uLnTx/>
                <a:uFillTx/>
              </a:rPr>
              <a:t>장비 당 인증 및 안전한 연결 제공</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각각의 장치는 </a:t>
            </a:r>
            <a:r>
              <a:rPr kumimoji="0" lang="en-US" altLang="ko-KR" sz="1200" b="0" i="0" u="none" strike="noStrike" kern="0" cap="none" spc="0" normalizeH="0" baseline="0" noProof="0" dirty="0" err="1">
                <a:ln>
                  <a:noFill/>
                </a:ln>
                <a:solidFill>
                  <a:schemeClr val="tx1"/>
                </a:solidFill>
                <a:effectLst/>
                <a:uLnTx/>
                <a:uFillTx/>
              </a:rPr>
              <a:t>IoT</a:t>
            </a:r>
            <a:r>
              <a:rPr kumimoji="0" lang="en-US" altLang="ko-KR" sz="1200" b="0" i="0" u="none" strike="noStrike" kern="0" cap="none" spc="0" normalizeH="0" baseline="0" noProof="0" dirty="0">
                <a:ln>
                  <a:noFill/>
                </a:ln>
                <a:solidFill>
                  <a:schemeClr val="tx1"/>
                </a:solidFill>
                <a:effectLst/>
                <a:uLnTx/>
                <a:uFillTx/>
              </a:rPr>
              <a:t> Hub</a:t>
            </a:r>
            <a:r>
              <a:rPr kumimoji="0" lang="ko-KR" altLang="en-US" sz="1200" b="0" i="0" u="none" strike="noStrike" kern="0" cap="none" spc="0" normalizeH="0" baseline="0" noProof="0" dirty="0">
                <a:ln>
                  <a:noFill/>
                </a:ln>
                <a:solidFill>
                  <a:schemeClr val="tx1"/>
                </a:solidFill>
                <a:effectLst/>
                <a:uLnTx/>
                <a:uFillTx/>
              </a:rPr>
              <a:t>에 연결하기 보안 키를 가지고 있음 </a:t>
            </a:r>
            <a:r>
              <a:rPr kumimoji="0" lang="en-US" altLang="ko-KR" sz="1200" b="0" i="0" u="none" strike="noStrike" kern="0" cap="none" spc="0" normalizeH="0" baseline="0" noProof="0" dirty="0">
                <a:ln>
                  <a:noFill/>
                </a:ln>
                <a:solidFill>
                  <a:schemeClr val="tx1"/>
                </a:solidFill>
                <a:effectLst/>
                <a:uLnTx/>
                <a:uFillTx/>
              </a:rPr>
              <a:t>(Fine-grained control </a:t>
            </a:r>
            <a:r>
              <a:rPr kumimoji="0" lang="ko-KR" altLang="en-US" sz="1200" b="0" i="0" u="none" strike="noStrike" kern="0" cap="none" spc="0" normalizeH="0" baseline="0" noProof="0" dirty="0">
                <a:ln>
                  <a:noFill/>
                </a:ln>
                <a:solidFill>
                  <a:schemeClr val="tx1"/>
                </a:solidFill>
                <a:effectLst/>
                <a:uLnTx/>
                <a:uFillTx/>
              </a:rPr>
              <a:t>가능</a:t>
            </a:r>
            <a:r>
              <a:rPr kumimoji="0" lang="en-US" altLang="ko-KR" sz="1200" b="0" i="0" u="none" strike="noStrike" kern="0" cap="none" spc="0" normalizeH="0" baseline="0" noProof="0" dirty="0">
                <a:ln>
                  <a:noFill/>
                </a:ln>
                <a:solidFill>
                  <a:schemeClr val="tx1"/>
                </a:solidFill>
                <a:effectLst/>
                <a:uLnTx/>
                <a:uFillTx/>
              </a:rPr>
              <a: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chemeClr val="tx1"/>
                </a:solidFill>
                <a:effectLst/>
                <a:uLnTx/>
                <a:uFillTx/>
              </a:rPr>
              <a:t>Azure </a:t>
            </a:r>
            <a:r>
              <a:rPr kumimoji="0" lang="en-US" altLang="ko-KR" sz="1200" b="0" i="0" u="none" strike="noStrike" kern="0" cap="none" spc="0" normalizeH="0" baseline="0" noProof="0" dirty="0" err="1">
                <a:ln>
                  <a:noFill/>
                </a:ln>
                <a:solidFill>
                  <a:schemeClr val="tx1"/>
                </a:solidFill>
                <a:effectLst/>
                <a:uLnTx/>
                <a:uFillTx/>
              </a:rPr>
              <a:t>IoT</a:t>
            </a:r>
            <a:r>
              <a:rPr kumimoji="0" lang="en-US" altLang="ko-KR" sz="1200" b="0" i="0" u="none" strike="noStrike" kern="0" cap="none" spc="0" normalizeH="0" baseline="0" noProof="0" dirty="0">
                <a:ln>
                  <a:noFill/>
                </a:ln>
                <a:solidFill>
                  <a:schemeClr val="tx1"/>
                </a:solidFill>
                <a:effectLst/>
                <a:uLnTx/>
                <a:uFillTx/>
              </a:rPr>
              <a:t> device SDKs</a:t>
            </a:r>
            <a:r>
              <a:rPr kumimoji="0" lang="ko-KR" altLang="en-US" sz="1200" b="0" i="0" u="none" strike="noStrike" kern="0" cap="none" spc="0" normalizeH="0" baseline="0" noProof="0" dirty="0">
                <a:ln>
                  <a:noFill/>
                </a:ln>
                <a:solidFill>
                  <a:schemeClr val="tx1"/>
                </a:solidFill>
                <a:effectLst/>
                <a:uLnTx/>
                <a:uFillTx/>
              </a:rPr>
              <a:t>는 다양한 언어 및 플랫폼을 지원</a:t>
            </a:r>
            <a:r>
              <a:rPr kumimoji="0" lang="en-US" altLang="ko-KR" sz="1200" b="0" i="0" u="none" strike="noStrike" kern="0" cap="none" spc="0" normalizeH="0" baseline="0" noProof="0" dirty="0">
                <a:ln>
                  <a:noFill/>
                </a:ln>
                <a:solidFill>
                  <a:schemeClr val="tx1"/>
                </a:solidFill>
                <a:effectLst/>
                <a:uLnTx/>
                <a:uFillTx/>
              </a:rPr>
              <a:t>(C/C#, Java, and Node.JS, Python)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err="1">
                <a:ln>
                  <a:noFill/>
                </a:ln>
                <a:solidFill>
                  <a:schemeClr val="tx1"/>
                </a:solidFill>
                <a:effectLst/>
                <a:uLnTx/>
                <a:uFillTx/>
              </a:rPr>
              <a:t>IoT</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프로토콜 및 확장성</a:t>
            </a:r>
            <a:r>
              <a:rPr kumimoji="0" lang="en-US" altLang="ko-KR" sz="1200" b="0" i="0" u="none" strike="noStrike" kern="0" cap="none" spc="0" normalizeH="0" baseline="0" noProof="0" dirty="0">
                <a:ln>
                  <a:noFill/>
                </a:ln>
                <a:solidFill>
                  <a:schemeClr val="tx1"/>
                </a:solidFill>
                <a:effectLst/>
                <a:uLnTx/>
                <a:uFillTx/>
              </a:rPr>
              <a:t> : </a:t>
            </a:r>
            <a:r>
              <a:rPr kumimoji="0" lang="ko-KR" altLang="en-US" sz="1200" b="0" i="0" u="none" strike="noStrike" kern="0" cap="none" spc="0" normalizeH="0" baseline="0" noProof="0" dirty="0">
                <a:ln>
                  <a:noFill/>
                </a:ln>
                <a:solidFill>
                  <a:schemeClr val="tx1"/>
                </a:solidFill>
                <a:effectLst/>
                <a:uLnTx/>
                <a:uFillTx/>
              </a:rPr>
              <a:t>만약 장치 라이브러리를 사용하지 못하는 경우에는</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기본 내장된 </a:t>
            </a:r>
            <a:r>
              <a:rPr kumimoji="0" lang="en-US" altLang="ko-KR" sz="1200" b="0" i="0" u="none" strike="noStrike" kern="0" cap="none" spc="0" normalizeH="0" baseline="0" noProof="0" dirty="0">
                <a:ln>
                  <a:noFill/>
                </a:ln>
                <a:solidFill>
                  <a:schemeClr val="tx1"/>
                </a:solidFill>
                <a:effectLst/>
                <a:uLnTx/>
                <a:uFillTx/>
              </a:rPr>
              <a:t>HTTP1.1, MQTT </a:t>
            </a:r>
            <a:r>
              <a:rPr kumimoji="0" lang="ko-KR" altLang="en-US" sz="1200" b="0" i="0" u="none" strike="noStrike" kern="0" cap="none" spc="0" normalizeH="0" baseline="0" noProof="0" dirty="0">
                <a:ln>
                  <a:noFill/>
                </a:ln>
                <a:solidFill>
                  <a:schemeClr val="tx1"/>
                </a:solidFill>
                <a:effectLst/>
                <a:uLnTx/>
                <a:uFillTx/>
              </a:rPr>
              <a:t>또는 </a:t>
            </a:r>
            <a:r>
              <a:rPr kumimoji="0" lang="en-US" altLang="ko-KR" sz="1200" b="0" i="0" u="none" strike="noStrike" kern="0" cap="none" spc="0" normalizeH="0" baseline="0" noProof="0" dirty="0">
                <a:ln>
                  <a:noFill/>
                </a:ln>
                <a:solidFill>
                  <a:schemeClr val="tx1"/>
                </a:solidFill>
                <a:effectLst/>
                <a:uLnTx/>
                <a:uFillTx/>
              </a:rPr>
              <a:t>AMQP 1.0</a:t>
            </a:r>
            <a:r>
              <a:rPr kumimoji="0" lang="ko-KR" altLang="en-US" sz="1200" b="0" i="0" u="none" strike="noStrike" kern="0" cap="none" spc="0" normalizeH="0" baseline="0" noProof="0" dirty="0">
                <a:ln>
                  <a:noFill/>
                </a:ln>
                <a:solidFill>
                  <a:schemeClr val="tx1"/>
                </a:solidFill>
                <a:effectLst/>
                <a:uLnTx/>
                <a:uFillTx/>
              </a:rPr>
              <a:t>을</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사용</a:t>
            </a:r>
            <a:endParaRPr kumimoji="0" lang="en-US" altLang="ko-KR" sz="1200" b="0"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err="1">
                <a:ln>
                  <a:noFill/>
                </a:ln>
                <a:solidFill>
                  <a:schemeClr val="tx1"/>
                </a:solidFill>
                <a:effectLst/>
                <a:uLnTx/>
                <a:uFillTx/>
              </a:rPr>
              <a:t>IoT</a:t>
            </a:r>
            <a:r>
              <a:rPr kumimoji="0" lang="en-US" altLang="ko-KR" sz="1200" b="0" i="0" u="none" strike="noStrike" kern="0" cap="none" spc="0" normalizeH="0" baseline="0" noProof="0" dirty="0">
                <a:ln>
                  <a:noFill/>
                </a:ln>
                <a:solidFill>
                  <a:schemeClr val="tx1"/>
                </a:solidFill>
                <a:effectLst/>
                <a:uLnTx/>
                <a:uFillTx/>
              </a:rPr>
              <a:t> Suite </a:t>
            </a:r>
            <a:r>
              <a:rPr kumimoji="0" lang="ko-KR" altLang="en-US" sz="1200" b="0" i="0" u="none" strike="noStrike" kern="0" cap="none" spc="0" normalizeH="0" baseline="0" noProof="0" dirty="0">
                <a:ln>
                  <a:noFill/>
                </a:ln>
                <a:solidFill>
                  <a:schemeClr val="tx1"/>
                </a:solidFill>
                <a:effectLst/>
                <a:uLnTx/>
                <a:uFillTx/>
              </a:rPr>
              <a:t>내에 있는 </a:t>
            </a:r>
            <a:r>
              <a:rPr kumimoji="0" lang="en-US" altLang="ko-KR" sz="1200" b="0" i="0" u="none" strike="noStrike" kern="0" cap="none" spc="0" normalizeH="0" baseline="0" noProof="0" dirty="0" err="1">
                <a:ln>
                  <a:noFill/>
                </a:ln>
                <a:solidFill>
                  <a:schemeClr val="tx1"/>
                </a:solidFill>
                <a:effectLst/>
                <a:uLnTx/>
                <a:uFillTx/>
              </a:rPr>
              <a:t>IoT</a:t>
            </a:r>
            <a:r>
              <a:rPr kumimoji="0" lang="en-US" altLang="ko-KR" sz="1200" b="0" i="0" u="none" strike="noStrike" kern="0" cap="none" spc="0" normalizeH="0" baseline="0" noProof="0" dirty="0">
                <a:ln>
                  <a:noFill/>
                </a:ln>
                <a:solidFill>
                  <a:schemeClr val="tx1"/>
                </a:solidFill>
                <a:effectLst/>
                <a:uLnTx/>
                <a:uFillTx/>
              </a:rPr>
              <a:t> Hub</a:t>
            </a:r>
            <a:r>
              <a:rPr kumimoji="0" lang="ko-KR" altLang="en-US" sz="1200" b="0" i="0" u="none" strike="noStrike" kern="0" cap="none" spc="0" normalizeH="0" baseline="0" noProof="0" dirty="0">
                <a:ln>
                  <a:noFill/>
                </a:ln>
                <a:solidFill>
                  <a:schemeClr val="tx1"/>
                </a:solidFill>
                <a:effectLst/>
                <a:uLnTx/>
                <a:uFillTx/>
              </a:rPr>
              <a:t>를 이용할 수도 있으며</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단독 서비스로도 사용 가능</a:t>
            </a:r>
            <a:endParaRPr kumimoji="0" lang="en-US" altLang="ko-KR" sz="1200" b="0"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1200"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1200" b="0" i="0" u="none" strike="noStrike" kern="0" cap="none" spc="0" normalizeH="0" baseline="0" noProof="0" dirty="0">
                <a:ln>
                  <a:noFill/>
                </a:ln>
                <a:solidFill>
                  <a:schemeClr val="tx1"/>
                </a:solidFill>
                <a:effectLst/>
                <a:uLnTx/>
                <a:uFillTx/>
              </a:rPr>
              <a:t> </a:t>
            </a:r>
            <a:r>
              <a:rPr kumimoji="0" lang="ko-KR" altLang="en-US" sz="1200" b="1" i="0" u="sng" strike="noStrike" kern="0" cap="none" spc="0" normalizeH="0" baseline="0" noProof="0" dirty="0">
                <a:ln>
                  <a:noFill/>
                </a:ln>
                <a:solidFill>
                  <a:schemeClr val="tx1"/>
                </a:solidFill>
                <a:effectLst/>
                <a:uLnTx/>
                <a:uFillTx/>
              </a:rPr>
              <a:t>지원하는 통신 패턴</a:t>
            </a:r>
            <a:endParaRPr kumimoji="0" lang="en-US" altLang="ko-KR" sz="1200" b="1" i="0" u="sng"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solidFill>
                <a:effectLst/>
                <a:uLnTx/>
                <a:uFillTx/>
              </a:rPr>
              <a:t>이벤트 기반의 장치</a:t>
            </a:r>
            <a:r>
              <a:rPr kumimoji="0" lang="en-US" altLang="ko-KR" sz="1200" b="0" i="0" u="none" strike="noStrike" kern="0" cap="none" spc="0" normalizeH="0" baseline="0" noProof="0" dirty="0">
                <a:ln>
                  <a:noFill/>
                </a:ln>
                <a:solidFill>
                  <a:schemeClr val="tx1"/>
                </a:solidFill>
                <a:effectLst/>
                <a:uLnTx/>
                <a:uFillTx/>
              </a:rPr>
              <a:t>-&gt;</a:t>
            </a:r>
            <a:r>
              <a:rPr kumimoji="0" lang="ko-KR" altLang="en-US" sz="1200" b="0" i="0" u="none" strike="noStrike" kern="0" cap="none" spc="0" normalizeH="0" baseline="0" noProof="0" dirty="0" err="1">
                <a:ln>
                  <a:noFill/>
                </a:ln>
                <a:solidFill>
                  <a:schemeClr val="tx1"/>
                </a:solidFill>
                <a:effectLst/>
                <a:uLnTx/>
                <a:uFillTx/>
              </a:rPr>
              <a:t>클라우드</a:t>
            </a:r>
            <a:r>
              <a:rPr kumimoji="0" lang="ko-KR" altLang="en-US" sz="1200" b="0" i="0" u="none" strike="noStrike" kern="0" cap="none" spc="0" normalizeH="0" baseline="0" noProof="0" dirty="0">
                <a:ln>
                  <a:noFill/>
                </a:ln>
                <a:solidFill>
                  <a:schemeClr val="tx1"/>
                </a:solidFill>
                <a:effectLst/>
                <a:uLnTx/>
                <a:uFillTx/>
              </a:rPr>
              <a:t> 간의 연결 </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장치들은 일 초에 수백만 이벤트를 신뢰할 수 있게 보내며</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이는 이벤트 프로세서 엔진에 의해 처리될 수 있다</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신뢰할만한 처리 및 흡수를 보장하기 위해 </a:t>
            </a:r>
            <a:r>
              <a:rPr kumimoji="0" lang="en-US" altLang="ko-KR" sz="1200" b="0" i="0" u="none" strike="noStrike" kern="0" cap="none" spc="0" normalizeH="0" baseline="0" noProof="0" dirty="0">
                <a:ln>
                  <a:noFill/>
                </a:ln>
                <a:solidFill>
                  <a:schemeClr val="tx1"/>
                </a:solidFill>
                <a:effectLst/>
                <a:uLnTx/>
                <a:uFillTx/>
              </a:rPr>
              <a:t>7</a:t>
            </a:r>
            <a:r>
              <a:rPr kumimoji="0" lang="ko-KR" altLang="en-US" sz="1200" b="0" i="0" u="none" strike="noStrike" kern="0" cap="none" spc="0" normalizeH="0" baseline="0" noProof="0" dirty="0">
                <a:ln>
                  <a:noFill/>
                </a:ln>
                <a:solidFill>
                  <a:schemeClr val="tx1"/>
                </a:solidFill>
                <a:effectLst/>
                <a:uLnTx/>
                <a:uFillTx/>
              </a:rPr>
              <a:t>일까지 이벤트 데이터를 보관한다</a:t>
            </a:r>
            <a:r>
              <a:rPr kumimoji="0" lang="en-US" altLang="ko-KR" sz="1200" b="0" i="0" u="none" strike="noStrike" kern="0" cap="none" spc="0" normalizeH="0" baseline="0" noProof="0" dirty="0">
                <a:ln>
                  <a:noFill/>
                </a:ln>
                <a:solidFill>
                  <a:schemeClr val="tx1"/>
                </a:solidFill>
                <a:effectLst/>
                <a:uLnTx/>
                <a:uFillTx/>
              </a:rPr>
              <a: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solidFill>
                <a:effectLst/>
                <a:uLnTx/>
                <a:uFillTx/>
              </a:rPr>
              <a:t>믿을만한 </a:t>
            </a:r>
            <a:r>
              <a:rPr kumimoji="0" lang="ko-KR" altLang="en-US" sz="1200" b="0" i="0" u="none" strike="noStrike" kern="0" cap="none" spc="0" normalizeH="0" baseline="0" noProof="0" dirty="0" err="1">
                <a:ln>
                  <a:noFill/>
                </a:ln>
                <a:solidFill>
                  <a:schemeClr val="tx1"/>
                </a:solidFill>
                <a:effectLst/>
                <a:uLnTx/>
                <a:uFillTx/>
              </a:rPr>
              <a:t>클라우드</a:t>
            </a:r>
            <a:r>
              <a:rPr kumimoji="0" lang="en-US" altLang="ko-KR" sz="1200" b="0" i="0" u="none" strike="noStrike" kern="0" cap="none" spc="0" normalizeH="0" baseline="0" noProof="0" dirty="0">
                <a:ln>
                  <a:noFill/>
                </a:ln>
                <a:solidFill>
                  <a:schemeClr val="tx1"/>
                </a:solidFill>
                <a:effectLst/>
                <a:uLnTx/>
                <a:uFillTx/>
              </a:rPr>
              <a:t>-&gt;</a:t>
            </a:r>
            <a:r>
              <a:rPr kumimoji="0" lang="ko-KR" altLang="en-US" sz="1200" b="0" i="0" u="none" strike="noStrike" kern="0" cap="none" spc="0" normalizeH="0" baseline="0" noProof="0" dirty="0">
                <a:ln>
                  <a:noFill/>
                </a:ln>
                <a:solidFill>
                  <a:schemeClr val="tx1"/>
                </a:solidFill>
                <a:effectLst/>
                <a:uLnTx/>
                <a:uFillTx/>
              </a:rPr>
              <a:t>장치 </a:t>
            </a:r>
            <a:r>
              <a:rPr kumimoji="0" lang="ko-KR" altLang="en-US" sz="1200" b="0" i="0" u="none" strike="noStrike" kern="0" cap="none" spc="0" normalizeH="0" baseline="0" noProof="0" dirty="0" err="1">
                <a:ln>
                  <a:noFill/>
                </a:ln>
                <a:solidFill>
                  <a:schemeClr val="tx1"/>
                </a:solidFill>
                <a:effectLst/>
                <a:uLnTx/>
                <a:uFillTx/>
              </a:rPr>
              <a:t>메시징</a:t>
            </a:r>
            <a:r>
              <a:rPr kumimoji="0" lang="en-US" altLang="ko-KR" sz="1200" b="0" i="0" u="none" strike="noStrike" kern="0" cap="none" spc="0" normalizeH="0" baseline="0" noProof="0" dirty="0">
                <a:ln>
                  <a:noFill/>
                </a:ln>
                <a:solidFill>
                  <a:schemeClr val="tx1"/>
                </a:solidFill>
                <a:effectLst/>
                <a:uLnTx/>
                <a:uFillTx/>
              </a:rPr>
              <a:t>(</a:t>
            </a:r>
            <a:r>
              <a:rPr kumimoji="0" lang="ko-KR" altLang="en-US" sz="1200" b="0" i="0" u="none" strike="noStrike" kern="0" cap="none" spc="0" normalizeH="0" baseline="0" noProof="0" dirty="0">
                <a:ln>
                  <a:noFill/>
                </a:ln>
                <a:solidFill>
                  <a:schemeClr val="tx1"/>
                </a:solidFill>
                <a:effectLst/>
                <a:uLnTx/>
                <a:uFillTx/>
              </a:rPr>
              <a:t>또는 명령</a:t>
            </a:r>
            <a:r>
              <a:rPr kumimoji="0" lang="en-US" altLang="ko-KR" sz="1200" b="0" i="0" u="none" strike="noStrike" kern="0" cap="none" spc="0" normalizeH="0" baseline="0" noProof="0" dirty="0">
                <a:ln>
                  <a:noFill/>
                </a:ln>
                <a:solidFill>
                  <a:schemeClr val="tx1"/>
                </a:solidFill>
                <a:effectLst/>
                <a:uLnTx/>
                <a:uFillTx/>
              </a:rPr>
              <a:t>) : </a:t>
            </a:r>
            <a:r>
              <a:rPr kumimoji="0" lang="ko-KR" altLang="en-US" sz="1200" b="0" i="0" u="none" strike="noStrike" kern="0" cap="none" spc="0" normalizeH="0" baseline="0" noProof="0" dirty="0" err="1">
                <a:ln>
                  <a:noFill/>
                </a:ln>
                <a:solidFill>
                  <a:schemeClr val="tx1"/>
                </a:solidFill>
                <a:effectLst/>
                <a:uLnTx/>
                <a:uFillTx/>
              </a:rPr>
              <a:t>각가의</a:t>
            </a:r>
            <a:r>
              <a:rPr kumimoji="0" lang="ko-KR" altLang="en-US" sz="1200" b="0" i="0" u="none" strike="noStrike" kern="0" cap="none" spc="0" normalizeH="0" baseline="0" noProof="0" dirty="0">
                <a:ln>
                  <a:noFill/>
                </a:ln>
                <a:solidFill>
                  <a:schemeClr val="tx1"/>
                </a:solidFill>
                <a:effectLst/>
                <a:uLnTx/>
                <a:uFillTx/>
              </a:rPr>
              <a:t> 메시지는 개별적인 </a:t>
            </a:r>
            <a:r>
              <a:rPr kumimoji="0" lang="en-US" altLang="ko-KR" sz="1200" b="0" i="0" u="none" strike="noStrike" kern="0" cap="none" spc="0" normalizeH="0" baseline="0" noProof="0" dirty="0">
                <a:ln>
                  <a:noFill/>
                </a:ln>
                <a:solidFill>
                  <a:schemeClr val="tx1"/>
                </a:solidFill>
                <a:effectLst/>
                <a:uLnTx/>
                <a:uFillTx/>
              </a:rPr>
              <a:t>TTL </a:t>
            </a:r>
            <a:r>
              <a:rPr kumimoji="0" lang="ko-KR" altLang="en-US" sz="1200" b="0" i="0" u="none" strike="noStrike" kern="0" cap="none" spc="0" normalizeH="0" baseline="0" noProof="0" dirty="0">
                <a:ln>
                  <a:noFill/>
                </a:ln>
                <a:solidFill>
                  <a:schemeClr val="tx1"/>
                </a:solidFill>
                <a:effectLst/>
                <a:uLnTx/>
                <a:uFillTx/>
              </a:rPr>
              <a:t>설정을 가지고 있어서 어플리케이션의 </a:t>
            </a:r>
            <a:r>
              <a:rPr kumimoji="0" lang="ko-KR" altLang="en-US" sz="1200" b="0" i="0" u="none" strike="noStrike" kern="0" cap="none" spc="0" normalizeH="0" baseline="0" noProof="0" dirty="0" err="1">
                <a:ln>
                  <a:noFill/>
                </a:ln>
                <a:solidFill>
                  <a:schemeClr val="tx1"/>
                </a:solidFill>
                <a:effectLst/>
                <a:uLnTx/>
                <a:uFillTx/>
              </a:rPr>
              <a:t>백엔드</a:t>
            </a:r>
            <a:r>
              <a:rPr kumimoji="0" lang="ko-KR" altLang="en-US" sz="1200" b="0" i="0" u="none" strike="noStrike" kern="0" cap="none" spc="0" normalizeH="0" baseline="0" noProof="0" dirty="0">
                <a:ln>
                  <a:noFill/>
                </a:ln>
                <a:solidFill>
                  <a:schemeClr val="tx1"/>
                </a:solidFill>
                <a:effectLst/>
                <a:uLnTx/>
                <a:uFillTx/>
              </a:rPr>
              <a:t> 시스템은 </a:t>
            </a:r>
            <a:r>
              <a:rPr kumimoji="0" lang="ko-KR" altLang="en-US" sz="1200" b="0" i="0" u="none" strike="noStrike" kern="0" cap="none" spc="0" normalizeH="0" baseline="0" noProof="0" dirty="0" err="1">
                <a:ln>
                  <a:noFill/>
                </a:ln>
                <a:solidFill>
                  <a:schemeClr val="tx1"/>
                </a:solidFill>
                <a:effectLst/>
                <a:uLnTx/>
                <a:uFillTx/>
              </a:rPr>
              <a:t>클라우드</a:t>
            </a:r>
            <a:r>
              <a:rPr kumimoji="0" lang="en-US" altLang="ko-KR" sz="1200" b="0" i="0" u="none" strike="noStrike" kern="0" cap="none" spc="0" normalizeH="0" baseline="0" noProof="0" dirty="0">
                <a:ln>
                  <a:noFill/>
                </a:ln>
                <a:solidFill>
                  <a:schemeClr val="tx1"/>
                </a:solidFill>
                <a:effectLst/>
                <a:uLnTx/>
                <a:uFillTx/>
              </a:rPr>
              <a:t>-&gt;</a:t>
            </a:r>
            <a:r>
              <a:rPr kumimoji="0" lang="ko-KR" altLang="en-US" sz="1200" b="0" i="0" u="none" strike="noStrike" kern="0" cap="none" spc="0" normalizeH="0" baseline="0" noProof="0" dirty="0">
                <a:ln>
                  <a:noFill/>
                </a:ln>
                <a:solidFill>
                  <a:schemeClr val="tx1"/>
                </a:solidFill>
                <a:effectLst/>
                <a:uLnTx/>
                <a:uFillTx/>
              </a:rPr>
              <a:t>장치 메시지의 라이프사이클을 확인하고 배송 도는 파기할 것인지 요청 가능</a:t>
            </a:r>
            <a:endParaRPr kumimoji="0" lang="en-US" altLang="ko-KR" sz="1200" b="0" i="0" u="none" strike="noStrike" kern="0" cap="none" spc="0" normalizeH="0" baseline="0" noProof="0" dirty="0">
              <a:ln>
                <a:noFill/>
              </a:ln>
              <a:solidFill>
                <a:schemeClr val="tx1"/>
              </a:solidFill>
              <a:effectLst/>
              <a:uLnTx/>
              <a:uFillTx/>
            </a:endParaRPr>
          </a:p>
        </p:txBody>
      </p:sp>
      <p:sp>
        <p:nvSpPr>
          <p:cNvPr id="26" name="직사각형 25"/>
          <p:cNvSpPr/>
          <p:nvPr/>
        </p:nvSpPr>
        <p:spPr>
          <a:xfrm>
            <a:off x="5700171" y="5664597"/>
            <a:ext cx="6099683" cy="85563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chemeClr val="tx1"/>
                </a:solidFill>
                <a:effectLst/>
                <a:uLnTx/>
                <a:uFillTx/>
              </a:rPr>
              <a:t>Azure </a:t>
            </a:r>
            <a:r>
              <a:rPr kumimoji="0" lang="en-US" altLang="ko-KR" sz="1200" b="0" i="0" u="none" strike="noStrike" kern="0" cap="none" spc="0" normalizeH="0" baseline="0" noProof="0" dirty="0" err="1">
                <a:ln>
                  <a:noFill/>
                </a:ln>
                <a:solidFill>
                  <a:schemeClr val="tx1"/>
                </a:solidFill>
                <a:effectLst/>
                <a:uLnTx/>
                <a:uFillTx/>
              </a:rPr>
              <a:t>IoT</a:t>
            </a:r>
            <a:r>
              <a:rPr kumimoji="0" lang="en-US" altLang="ko-KR" sz="1200" b="0" i="0" u="none" strike="noStrike" kern="0" cap="none" spc="0" normalizeH="0" baseline="0" noProof="0" dirty="0">
                <a:ln>
                  <a:noFill/>
                </a:ln>
                <a:solidFill>
                  <a:schemeClr val="tx1"/>
                </a:solidFill>
                <a:effectLst/>
                <a:uLnTx/>
                <a:uFillTx/>
              </a:rPr>
              <a:t> Suite </a:t>
            </a:r>
            <a:r>
              <a:rPr kumimoji="0" lang="ko-KR" altLang="en-US" sz="1200" b="0" i="0" u="none" strike="noStrike" kern="0" cap="none" spc="0" normalizeH="0" baseline="0" noProof="0" dirty="0">
                <a:ln>
                  <a:noFill/>
                </a:ln>
                <a:solidFill>
                  <a:schemeClr val="tx1"/>
                </a:solidFill>
                <a:effectLst/>
                <a:uLnTx/>
                <a:uFillTx/>
              </a:rPr>
              <a:t>내에서 </a:t>
            </a:r>
            <a:r>
              <a:rPr kumimoji="0" lang="en-US" altLang="ko-KR" sz="1200" b="0" i="0" u="none" strike="noStrike" kern="0" cap="none" spc="0" normalizeH="0" baseline="0" noProof="0" dirty="0">
                <a:ln>
                  <a:noFill/>
                </a:ln>
                <a:solidFill>
                  <a:schemeClr val="tx1"/>
                </a:solidFill>
                <a:effectLst/>
                <a:uLnTx/>
                <a:uFillTx/>
              </a:rPr>
              <a:t>Remote Monitoring</a:t>
            </a:r>
            <a:r>
              <a:rPr kumimoji="0" lang="ko-KR" altLang="en-US" sz="1200" b="0" i="0" u="none" strike="noStrike" kern="0" cap="none" spc="0" normalizeH="0" baseline="0" noProof="0" dirty="0">
                <a:ln>
                  <a:noFill/>
                </a:ln>
                <a:solidFill>
                  <a:schemeClr val="tx1"/>
                </a:solidFill>
                <a:effectLst/>
                <a:uLnTx/>
                <a:uFillTx/>
              </a:rPr>
              <a:t>이나</a:t>
            </a:r>
            <a:r>
              <a:rPr kumimoji="0" lang="en-US" altLang="ko-KR" sz="1200" b="0" i="0" u="none" strike="noStrike" kern="0" cap="none" spc="0" normalizeH="0" baseline="0" noProof="0" dirty="0">
                <a:ln>
                  <a:noFill/>
                </a:ln>
                <a:solidFill>
                  <a:schemeClr val="tx1"/>
                </a:solidFill>
                <a:effectLst/>
                <a:uLnTx/>
                <a:uFillTx/>
              </a:rPr>
              <a:t>, Predictive </a:t>
            </a:r>
            <a:r>
              <a:rPr kumimoji="0" lang="en-US" altLang="ko-KR" sz="1200" b="0" i="0" u="none" strike="noStrike" kern="0" cap="none" spc="0" normalizeH="0" baseline="0" noProof="0" dirty="0" err="1">
                <a:ln>
                  <a:noFill/>
                </a:ln>
                <a:solidFill>
                  <a:schemeClr val="tx1"/>
                </a:solidFill>
                <a:effectLst/>
                <a:uLnTx/>
                <a:uFillTx/>
              </a:rPr>
              <a:t>Maintanance</a:t>
            </a:r>
            <a:r>
              <a:rPr kumimoji="0" lang="ko-KR" altLang="en-US" sz="1200" b="0" i="0" u="none" strike="noStrike" kern="0" cap="none" spc="0" normalizeH="0" baseline="0" noProof="0" dirty="0">
                <a:ln>
                  <a:noFill/>
                </a:ln>
                <a:solidFill>
                  <a:schemeClr val="tx1"/>
                </a:solidFill>
                <a:effectLst/>
                <a:uLnTx/>
                <a:uFillTx/>
              </a:rPr>
              <a:t>에 사용 가능</a:t>
            </a:r>
          </a:p>
        </p:txBody>
      </p:sp>
      <p:sp>
        <p:nvSpPr>
          <p:cNvPr id="27" name="직사각형 26"/>
          <p:cNvSpPr/>
          <p:nvPr/>
        </p:nvSpPr>
        <p:spPr>
          <a:xfrm>
            <a:off x="5700170" y="4578837"/>
            <a:ext cx="6099683" cy="81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solidFill>
                <a:effectLst/>
                <a:uLnTx/>
                <a:uFillTx/>
              </a:rPr>
              <a:t>지원되는 프로토콜은 </a:t>
            </a:r>
            <a:r>
              <a:rPr kumimoji="0" lang="en-US" altLang="ko-KR" sz="1200" b="0" i="0" u="none" strike="noStrike" kern="0" cap="none" spc="0" normalizeH="0" baseline="0" noProof="0" dirty="0">
                <a:ln>
                  <a:noFill/>
                </a:ln>
                <a:solidFill>
                  <a:schemeClr val="tx1"/>
                </a:solidFill>
                <a:effectLst/>
                <a:uLnTx/>
                <a:uFillTx/>
              </a:rPr>
              <a:t>HTTP1.1, MQTT, AMQP 1.0 (16</a:t>
            </a:r>
            <a:r>
              <a:rPr kumimoji="0" lang="ko-KR" altLang="en-US" sz="1200" b="0" i="0" u="none" strike="noStrike" kern="0" cap="none" spc="0" normalizeH="0" baseline="0" noProof="0" dirty="0">
                <a:ln>
                  <a:noFill/>
                </a:ln>
                <a:solidFill>
                  <a:schemeClr val="tx1"/>
                </a:solidFill>
                <a:effectLst/>
                <a:uLnTx/>
                <a:uFillTx/>
              </a:rPr>
              <a:t>년 </a:t>
            </a:r>
            <a:r>
              <a:rPr kumimoji="0" lang="en-US" altLang="ko-KR" sz="1200" b="0" i="0" u="none" strike="noStrike" kern="0" cap="none" spc="0" normalizeH="0" baseline="0" noProof="0" dirty="0">
                <a:ln>
                  <a:noFill/>
                </a:ln>
                <a:solidFill>
                  <a:schemeClr val="tx1"/>
                </a:solidFill>
                <a:effectLst/>
                <a:uLnTx/>
                <a:uFillTx/>
              </a:rPr>
              <a:t>4</a:t>
            </a:r>
            <a:r>
              <a:rPr kumimoji="0" lang="ko-KR" altLang="en-US" sz="1200" b="0" i="0" u="none" strike="noStrike" kern="0" cap="none" spc="0" normalizeH="0" baseline="0" noProof="0" dirty="0">
                <a:ln>
                  <a:noFill/>
                </a:ln>
                <a:solidFill>
                  <a:schemeClr val="tx1"/>
                </a:solidFill>
                <a:effectLst/>
                <a:uLnTx/>
                <a:uFillTx/>
              </a:rPr>
              <a:t>월 </a:t>
            </a:r>
            <a:r>
              <a:rPr kumimoji="0" lang="en-US" altLang="ko-KR" sz="1200" b="0" i="0" u="none" strike="noStrike" kern="0" cap="none" spc="0" normalizeH="0" baseline="0" noProof="0" dirty="0">
                <a:ln>
                  <a:noFill/>
                </a:ln>
                <a:solidFill>
                  <a:schemeClr val="tx1"/>
                </a:solidFill>
                <a:effectLst/>
                <a:uLnTx/>
                <a:uFillTx/>
              </a:rPr>
              <a:t>OPC </a:t>
            </a:r>
            <a:r>
              <a:rPr kumimoji="0" lang="ko-KR" altLang="en-US" sz="1200" b="0" i="0" u="none" strike="noStrike" kern="0" cap="none" spc="0" normalizeH="0" baseline="0" noProof="0" dirty="0">
                <a:ln>
                  <a:noFill/>
                </a:ln>
                <a:solidFill>
                  <a:schemeClr val="tx1"/>
                </a:solidFill>
                <a:effectLst/>
                <a:uLnTx/>
                <a:uFillTx/>
              </a:rPr>
              <a:t>공식지원 발표</a:t>
            </a:r>
            <a:r>
              <a:rPr kumimoji="0" lang="en-US" altLang="ko-KR" sz="1200" b="0" i="0" u="none" strike="noStrike" kern="0" cap="none" spc="0" normalizeH="0" baseline="0" noProof="0" dirty="0">
                <a:ln>
                  <a:noFill/>
                </a:ln>
                <a:solidFill>
                  <a:schemeClr val="tx1"/>
                </a:solidFill>
                <a:effectLst/>
                <a:uLnTx/>
                <a:uFillTx/>
              </a:rPr>
              <a: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chemeClr val="tx1"/>
                </a:solidFill>
                <a:effectLst/>
                <a:uLnTx/>
                <a:uFillTx/>
              </a:rPr>
              <a:t>LWM2M, </a:t>
            </a:r>
            <a:r>
              <a:rPr kumimoji="0" lang="en-US" altLang="ko-KR" sz="1200" b="0" i="0" u="none" strike="noStrike" kern="0" cap="none" spc="0" normalizeH="0" baseline="0" noProof="0" dirty="0" err="1">
                <a:ln>
                  <a:noFill/>
                </a:ln>
                <a:solidFill>
                  <a:schemeClr val="tx1"/>
                </a:solidFill>
                <a:effectLst/>
                <a:uLnTx/>
                <a:uFillTx/>
              </a:rPr>
              <a:t>CoAP</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등의 지원은 계획 중이나 시기 미정</a:t>
            </a:r>
            <a:endParaRPr kumimoji="0" lang="en-US" altLang="ko-KR" sz="1200" b="0" i="0" u="none" strike="noStrike" kern="0" cap="none" spc="0" normalizeH="0" baseline="0" noProof="0" dirty="0">
              <a:ln>
                <a:noFill/>
              </a:ln>
              <a:solidFill>
                <a:schemeClr val="tx1"/>
              </a:solidFill>
              <a:effectLst/>
              <a:uLnTx/>
              <a:uFillTx/>
            </a:endParaRPr>
          </a:p>
        </p:txBody>
      </p:sp>
      <p:sp>
        <p:nvSpPr>
          <p:cNvPr id="28" name="직사각형 4"/>
          <p:cNvSpPr/>
          <p:nvPr/>
        </p:nvSpPr>
        <p:spPr>
          <a:xfrm>
            <a:off x="564994" y="2568899"/>
            <a:ext cx="1127930" cy="29203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1" i="0" u="none" strike="noStrike" kern="0" cap="none" spc="0" normalizeH="0" baseline="0" noProof="0">
                <a:ln>
                  <a:noFill/>
                </a:ln>
                <a:solidFill>
                  <a:sysClr val="windowText" lastClr="000000"/>
                </a:solidFill>
                <a:effectLst/>
                <a:uLnTx/>
                <a:uFillTx/>
              </a:rPr>
              <a:t>특징</a:t>
            </a:r>
          </a:p>
        </p:txBody>
      </p:sp>
      <p:sp>
        <p:nvSpPr>
          <p:cNvPr id="29" name="직사각형 4"/>
          <p:cNvSpPr/>
          <p:nvPr/>
        </p:nvSpPr>
        <p:spPr>
          <a:xfrm>
            <a:off x="5801904" y="4304743"/>
            <a:ext cx="1158989" cy="3189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ysClr val="windowText" lastClr="000000"/>
                </a:solidFill>
                <a:effectLst/>
                <a:uLnTx/>
                <a:uFillTx/>
              </a:rPr>
              <a:t>Notes</a:t>
            </a:r>
            <a:endParaRPr kumimoji="0" lang="ko-KR" altLang="en-US" sz="1400" b="1" i="0" u="none" strike="noStrike" kern="0" cap="none" spc="0" normalizeH="0" baseline="0" noProof="0" dirty="0">
              <a:ln>
                <a:noFill/>
              </a:ln>
              <a:solidFill>
                <a:sysClr val="windowText" lastClr="000000"/>
              </a:solidFill>
              <a:effectLst/>
              <a:uLnTx/>
              <a:uFillTx/>
            </a:endParaRPr>
          </a:p>
        </p:txBody>
      </p:sp>
      <p:sp>
        <p:nvSpPr>
          <p:cNvPr id="30" name="직사각형 4"/>
          <p:cNvSpPr/>
          <p:nvPr/>
        </p:nvSpPr>
        <p:spPr>
          <a:xfrm>
            <a:off x="5801903" y="5502626"/>
            <a:ext cx="1158989" cy="34849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1" i="0" u="none" strike="noStrike" kern="0" cap="none" spc="0" normalizeH="0" baseline="0" noProof="0" dirty="0" err="1">
                <a:ln>
                  <a:noFill/>
                </a:ln>
                <a:solidFill>
                  <a:sysClr val="windowText" lastClr="000000"/>
                </a:solidFill>
                <a:effectLst/>
                <a:uLnTx/>
                <a:uFillTx/>
              </a:rPr>
              <a:t>사용예시</a:t>
            </a:r>
            <a:endParaRPr kumimoji="0" lang="ko-KR" altLang="en-US" sz="1400" b="1" i="0" u="none" strike="noStrike" kern="0" cap="none" spc="0" normalizeH="0" baseline="0" noProof="0" dirty="0">
              <a:ln>
                <a:noFill/>
              </a:ln>
              <a:solidFill>
                <a:sysClr val="windowText" lastClr="000000"/>
              </a:solidFill>
              <a:effectLst/>
              <a:uLnTx/>
              <a:uFillTx/>
            </a:endParaRPr>
          </a:p>
        </p:txBody>
      </p:sp>
      <p:pic>
        <p:nvPicPr>
          <p:cNvPr id="2" name="그림 1"/>
          <p:cNvPicPr>
            <a:picLocks noChangeAspect="1"/>
          </p:cNvPicPr>
          <p:nvPr/>
        </p:nvPicPr>
        <p:blipFill>
          <a:blip r:embed="rId2"/>
          <a:stretch>
            <a:fillRect/>
          </a:stretch>
        </p:blipFill>
        <p:spPr>
          <a:xfrm>
            <a:off x="5421114" y="1609014"/>
            <a:ext cx="6266054" cy="2614436"/>
          </a:xfrm>
          <a:prstGeom prst="rect">
            <a:avLst/>
          </a:prstGeom>
        </p:spPr>
      </p:pic>
      <p:sp>
        <p:nvSpPr>
          <p:cNvPr id="4" name="TextBox 3"/>
          <p:cNvSpPr txBox="1"/>
          <p:nvPr/>
        </p:nvSpPr>
        <p:spPr>
          <a:xfrm>
            <a:off x="6369982" y="1578343"/>
            <a:ext cx="1460226" cy="261610"/>
          </a:xfrm>
          <a:prstGeom prst="rect">
            <a:avLst/>
          </a:prstGeom>
          <a:solidFill>
            <a:schemeClr val="bg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1050" b="0" i="0" u="none" strike="noStrike" kern="0" cap="none" spc="0" normalizeH="0" baseline="0" noProof="0" dirty="0">
                <a:ln>
                  <a:noFill/>
                </a:ln>
                <a:solidFill>
                  <a:schemeClr val="accent2"/>
                </a:solidFill>
                <a:effectLst/>
                <a:uLnTx/>
                <a:uFillTx/>
              </a:rPr>
              <a:t>인터넷 가능한 장비</a:t>
            </a:r>
          </a:p>
        </p:txBody>
      </p:sp>
      <p:sp>
        <p:nvSpPr>
          <p:cNvPr id="15" name="TextBox 14"/>
          <p:cNvSpPr txBox="1"/>
          <p:nvPr/>
        </p:nvSpPr>
        <p:spPr>
          <a:xfrm>
            <a:off x="5700170" y="3535003"/>
            <a:ext cx="1460226"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50" b="0" i="0" u="none" strike="noStrike" kern="0" cap="none" spc="0" normalizeH="0" baseline="0" noProof="0">
                <a:ln>
                  <a:noFill/>
                </a:ln>
                <a:solidFill>
                  <a:schemeClr val="accent2"/>
                </a:solidFill>
                <a:effectLst/>
                <a:uLnTx/>
                <a:uFillTx/>
              </a:rPr>
              <a:t>Bluetooth, zigbee </a:t>
            </a:r>
            <a:r>
              <a:rPr kumimoji="0" lang="ko-KR" altLang="en-US" sz="1050" b="0" i="0" u="none" strike="noStrike" kern="0" cap="none" spc="0" normalizeH="0" baseline="0" noProof="0">
                <a:ln>
                  <a:noFill/>
                </a:ln>
                <a:solidFill>
                  <a:schemeClr val="accent2"/>
                </a:solidFill>
                <a:effectLst/>
                <a:uLnTx/>
                <a:uFillTx/>
              </a:rPr>
              <a:t>등</a:t>
            </a:r>
          </a:p>
        </p:txBody>
      </p:sp>
      <p:sp>
        <p:nvSpPr>
          <p:cNvPr id="5" name="직사각형 4"/>
          <p:cNvSpPr/>
          <p:nvPr/>
        </p:nvSpPr>
        <p:spPr>
          <a:xfrm>
            <a:off x="8046691" y="1609014"/>
            <a:ext cx="1208690" cy="2363896"/>
          </a:xfrm>
          <a:prstGeom prst="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30144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3"/>
          <p:cNvSpPr>
            <a:spLocks noGrp="1"/>
          </p:cNvSpPr>
          <p:nvPr>
            <p:ph type="title"/>
          </p:nvPr>
        </p:nvSpPr>
        <p:spPr/>
        <p:txBody>
          <a:bodyPr>
            <a:normAutofit fontScale="90000"/>
          </a:bodyPr>
          <a:lstStyle/>
          <a:p>
            <a:r>
              <a:rPr lang="en-US" altLang="ko-KR" dirty="0"/>
              <a:t>Azure </a:t>
            </a:r>
            <a:r>
              <a:rPr lang="ko-KR" altLang="en-US" dirty="0"/>
              <a:t>이벤트 허브</a:t>
            </a:r>
            <a:endParaRPr lang="en-US" altLang="ko-KR" dirty="0"/>
          </a:p>
        </p:txBody>
      </p:sp>
      <p:sp>
        <p:nvSpPr>
          <p:cNvPr id="23" name="직사각형 22"/>
          <p:cNvSpPr/>
          <p:nvPr/>
        </p:nvSpPr>
        <p:spPr>
          <a:xfrm>
            <a:off x="451605" y="1187030"/>
            <a:ext cx="6233746" cy="10725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err="1">
                <a:ln>
                  <a:noFill/>
                </a:ln>
                <a:solidFill>
                  <a:schemeClr val="tx1">
                    <a:lumMod val="75000"/>
                    <a:lumOff val="25000"/>
                  </a:schemeClr>
                </a:solidFill>
                <a:effectLst/>
                <a:uLnTx/>
                <a:uFillTx/>
              </a:rPr>
              <a:t>단방향</a:t>
            </a:r>
            <a:r>
              <a:rPr kumimoji="0" lang="ko-KR" altLang="en-US" sz="1200" b="0" i="0" u="none" strike="noStrike" kern="0" cap="none" spc="0" normalizeH="0" baseline="0" noProof="0" dirty="0">
                <a:ln>
                  <a:noFill/>
                </a:ln>
                <a:solidFill>
                  <a:schemeClr val="tx1">
                    <a:lumMod val="75000"/>
                    <a:lumOff val="25000"/>
                  </a:schemeClr>
                </a:solidFill>
                <a:effectLst/>
                <a:uLnTx/>
                <a:uFillTx/>
              </a:rPr>
              <a:t> 통신 방식 메커니즘</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lumMod val="75000"/>
                    <a:lumOff val="25000"/>
                  </a:schemeClr>
                </a:solidFill>
                <a:effectLst/>
                <a:uLnTx/>
                <a:uFillTx/>
              </a:rPr>
              <a:t>서비스 버스</a:t>
            </a:r>
            <a:r>
              <a:rPr kumimoji="0" lang="en-US" altLang="ko-KR" sz="1200" b="0" i="0" u="none" strike="noStrike" kern="0" cap="none" spc="0" normalizeH="0" baseline="0" noProof="0" dirty="0">
                <a:ln>
                  <a:noFill/>
                </a:ln>
                <a:solidFill>
                  <a:schemeClr val="tx1">
                    <a:lumMod val="75000"/>
                    <a:lumOff val="25000"/>
                  </a:schemeClr>
                </a:solidFill>
                <a:effectLst/>
                <a:uLnTx/>
                <a:uFillTx/>
              </a:rPr>
              <a:t> </a:t>
            </a:r>
            <a:r>
              <a:rPr kumimoji="0" lang="ko-KR" altLang="en-US" sz="1200" b="0" i="0" u="none" strike="noStrike" kern="0" cap="none" spc="0" normalizeH="0" baseline="0" noProof="0" dirty="0">
                <a:ln>
                  <a:noFill/>
                </a:ln>
                <a:solidFill>
                  <a:schemeClr val="tx1">
                    <a:lumMod val="75000"/>
                    <a:lumOff val="25000"/>
                  </a:schemeClr>
                </a:solidFill>
                <a:effectLst/>
                <a:uLnTx/>
                <a:uFillTx/>
              </a:rPr>
              <a:t>내 다른 서비스 들과 비교했을 때 메시지 수신 처리량이 높음</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err="1">
                <a:ln>
                  <a:noFill/>
                </a:ln>
                <a:solidFill>
                  <a:schemeClr val="tx1">
                    <a:lumMod val="75000"/>
                    <a:lumOff val="25000"/>
                  </a:schemeClr>
                </a:solidFill>
                <a:effectLst/>
                <a:uLnTx/>
                <a:uFillTx/>
              </a:rPr>
              <a:t>IoT</a:t>
            </a:r>
            <a:r>
              <a:rPr kumimoji="0" lang="en-US" altLang="ko-KR" sz="1200" b="0" i="0" u="none" strike="noStrike" kern="0" cap="none" spc="0" normalizeH="0" baseline="0" noProof="0" dirty="0">
                <a:ln>
                  <a:noFill/>
                </a:ln>
                <a:solidFill>
                  <a:schemeClr val="tx1">
                    <a:lumMod val="75000"/>
                    <a:lumOff val="25000"/>
                  </a:schemeClr>
                </a:solidFill>
                <a:effectLst/>
                <a:uLnTx/>
                <a:uFillTx/>
              </a:rPr>
              <a:t> </a:t>
            </a:r>
            <a:r>
              <a:rPr kumimoji="0" lang="ko-KR" altLang="en-US" sz="1200" b="0" i="0" u="none" strike="noStrike" kern="0" cap="none" spc="0" normalizeH="0" baseline="0" noProof="0" dirty="0">
                <a:ln>
                  <a:noFill/>
                </a:ln>
                <a:solidFill>
                  <a:schemeClr val="tx1">
                    <a:lumMod val="75000"/>
                    <a:lumOff val="25000"/>
                  </a:schemeClr>
                </a:solidFill>
                <a:effectLst/>
                <a:uLnTx/>
                <a:uFillTx/>
              </a:rPr>
              <a:t>시나리오에서 쏟아지는 대량의 메시지 또는 이벤트를 저장소에 데이터를 적재 하기 전에 수용해 줄 수 있는 버퍼 역할 담당</a:t>
            </a:r>
            <a:r>
              <a:rPr kumimoji="0" lang="en-US" altLang="ko-KR" sz="1200" b="0" i="0" u="none" strike="noStrike" kern="0" cap="none" spc="0" normalizeH="0" baseline="0" noProof="0" dirty="0">
                <a:ln>
                  <a:noFill/>
                </a:ln>
                <a:solidFill>
                  <a:schemeClr val="tx1">
                    <a:lumMod val="75000"/>
                    <a:lumOff val="25000"/>
                  </a:schemeClr>
                </a:solidFill>
                <a:effectLst/>
                <a:uLnTx/>
                <a:uFillTx/>
              </a:rPr>
              <a:t> </a:t>
            </a:r>
            <a:endParaRPr kumimoji="0" lang="ko-KR" altLang="en-US" sz="1200" b="0" i="0" u="none" strike="noStrike" kern="0" cap="none" spc="0" normalizeH="0" baseline="0" noProof="0" dirty="0">
              <a:ln>
                <a:noFill/>
              </a:ln>
              <a:solidFill>
                <a:schemeClr val="tx1">
                  <a:lumMod val="75000"/>
                  <a:lumOff val="25000"/>
                </a:schemeClr>
              </a:solidFill>
              <a:effectLst/>
              <a:uLnTx/>
              <a:uFillTx/>
            </a:endParaRPr>
          </a:p>
        </p:txBody>
      </p:sp>
      <p:sp>
        <p:nvSpPr>
          <p:cNvPr id="24" name="직사각형 23"/>
          <p:cNvSpPr/>
          <p:nvPr/>
        </p:nvSpPr>
        <p:spPr>
          <a:xfrm>
            <a:off x="565903" y="997012"/>
            <a:ext cx="1127930" cy="30295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1" i="0" u="none" strike="noStrike" kern="0" cap="none" spc="0" normalizeH="0" baseline="0" noProof="0">
                <a:ln>
                  <a:noFill/>
                </a:ln>
                <a:solidFill>
                  <a:sysClr val="windowText" lastClr="000000"/>
                </a:solidFill>
                <a:effectLst/>
                <a:uLnTx/>
                <a:uFillTx/>
              </a:rPr>
              <a:t>개요</a:t>
            </a:r>
          </a:p>
        </p:txBody>
      </p:sp>
      <p:sp>
        <p:nvSpPr>
          <p:cNvPr id="25" name="직사각형 24"/>
          <p:cNvSpPr/>
          <p:nvPr/>
        </p:nvSpPr>
        <p:spPr>
          <a:xfrm>
            <a:off x="451604" y="2554015"/>
            <a:ext cx="6233747" cy="25750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lumMod val="75000"/>
                    <a:lumOff val="25000"/>
                  </a:schemeClr>
                </a:solidFill>
                <a:effectLst/>
                <a:uLnTx/>
                <a:uFillTx/>
              </a:rPr>
              <a:t>기존 서비스에서 제공할 수 없는 대용량 </a:t>
            </a:r>
            <a:r>
              <a:rPr kumimoji="0" lang="ko-KR" altLang="en-US" sz="1200" b="0" i="0" u="none" strike="noStrike" kern="0" cap="none" spc="0" normalizeH="0" baseline="0" noProof="0" dirty="0" err="1">
                <a:ln>
                  <a:noFill/>
                </a:ln>
                <a:solidFill>
                  <a:schemeClr val="tx1">
                    <a:lumMod val="75000"/>
                    <a:lumOff val="25000"/>
                  </a:schemeClr>
                </a:solidFill>
                <a:effectLst/>
                <a:uLnTx/>
                <a:uFillTx/>
              </a:rPr>
              <a:t>스티리밍</a:t>
            </a:r>
            <a:r>
              <a:rPr kumimoji="0" lang="ko-KR" altLang="en-US" sz="1200" b="0" i="0" u="none" strike="noStrike" kern="0" cap="none" spc="0" normalizeH="0" baseline="0" noProof="0" dirty="0">
                <a:ln>
                  <a:noFill/>
                </a:ln>
                <a:solidFill>
                  <a:schemeClr val="tx1">
                    <a:lumMod val="75000"/>
                    <a:lumOff val="25000"/>
                  </a:schemeClr>
                </a:solidFill>
                <a:effectLst/>
                <a:uLnTx/>
                <a:uFillTx/>
              </a:rPr>
              <a:t> 중심의 데이터 저장 방식</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lumMod val="75000"/>
                    <a:lumOff val="25000"/>
                  </a:schemeClr>
                </a:solidFill>
                <a:effectLst/>
                <a:uLnTx/>
                <a:uFillTx/>
              </a:rPr>
              <a:t>분할된 소비자 패턴 방식  </a:t>
            </a:r>
            <a:r>
              <a:rPr kumimoji="0" lang="en-US" altLang="ko-KR" sz="1200" b="0" i="0" u="none" strike="noStrike" kern="0" cap="none" spc="0" normalizeH="0" baseline="0" noProof="0" dirty="0">
                <a:ln>
                  <a:noFill/>
                </a:ln>
                <a:solidFill>
                  <a:schemeClr val="tx1">
                    <a:lumMod val="75000"/>
                    <a:lumOff val="25000"/>
                  </a:schemeClr>
                </a:solidFill>
                <a:effectLst/>
                <a:uLnTx/>
                <a:uFillTx/>
              </a:rPr>
              <a:t>: </a:t>
            </a:r>
            <a:r>
              <a:rPr kumimoji="0" lang="ko-KR" altLang="en-US" sz="1200" b="0" i="0" u="none" strike="noStrike" kern="0" cap="none" spc="0" normalizeH="0" baseline="0" noProof="0" dirty="0">
                <a:ln>
                  <a:noFill/>
                </a:ln>
                <a:solidFill>
                  <a:schemeClr val="tx1">
                    <a:lumMod val="75000"/>
                    <a:lumOff val="25000"/>
                  </a:schemeClr>
                </a:solidFill>
                <a:effectLst/>
                <a:uLnTx/>
                <a:uFillTx/>
              </a:rPr>
              <a:t>이벤트 허브에 저장된 데이터를 각 데이터 소비자가 특정 </a:t>
            </a:r>
            <a:r>
              <a:rPr kumimoji="0" lang="ko-KR" altLang="en-US" sz="1200" b="0" i="0" u="none" strike="noStrike" kern="0" cap="none" spc="0" normalizeH="0" baseline="0" noProof="0" dirty="0" err="1">
                <a:ln>
                  <a:noFill/>
                </a:ln>
                <a:solidFill>
                  <a:schemeClr val="tx1">
                    <a:lumMod val="75000"/>
                    <a:lumOff val="25000"/>
                  </a:schemeClr>
                </a:solidFill>
                <a:effectLst/>
                <a:uLnTx/>
                <a:uFillTx/>
              </a:rPr>
              <a:t>파티션만을</a:t>
            </a:r>
            <a:r>
              <a:rPr kumimoji="0" lang="ko-KR" altLang="en-US" sz="1200" b="0" i="0" u="none" strike="noStrike" kern="0" cap="none" spc="0" normalizeH="0" baseline="0" noProof="0" dirty="0">
                <a:ln>
                  <a:noFill/>
                </a:ln>
                <a:solidFill>
                  <a:schemeClr val="tx1">
                    <a:lumMod val="75000"/>
                    <a:lumOff val="25000"/>
                  </a:schemeClr>
                </a:solidFill>
                <a:effectLst/>
                <a:uLnTx/>
                <a:uFillTx/>
              </a:rPr>
              <a:t> 읽어 경합을 없애는 분할된 소비자 패턴 방식 사용</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chemeClr val="tx1">
                    <a:lumMod val="75000"/>
                    <a:lumOff val="25000"/>
                  </a:schemeClr>
                </a:solidFill>
                <a:effectLst/>
                <a:uLnTx/>
                <a:uFillTx/>
              </a:rPr>
              <a:t>SAS </a:t>
            </a:r>
            <a:r>
              <a:rPr kumimoji="0" lang="ko-KR" altLang="en-US" sz="1200" b="0" i="0" u="none" strike="noStrike" kern="0" cap="none" spc="0" normalizeH="0" baseline="0" noProof="0" dirty="0">
                <a:ln>
                  <a:noFill/>
                </a:ln>
                <a:solidFill>
                  <a:schemeClr val="tx1">
                    <a:lumMod val="75000"/>
                    <a:lumOff val="25000"/>
                  </a:schemeClr>
                </a:solidFill>
                <a:effectLst/>
                <a:uLnTx/>
                <a:uFillTx/>
              </a:rPr>
              <a:t>기반 인증을 사용하여 게시자 마다 유일한 토큰 소유</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chemeClr val="tx1">
                    <a:lumMod val="75000"/>
                    <a:lumOff val="25000"/>
                  </a:schemeClr>
                </a:solidFill>
                <a:effectLst/>
                <a:uLnTx/>
                <a:uFillTx/>
              </a:rPr>
              <a:t>1</a:t>
            </a:r>
            <a:r>
              <a:rPr kumimoji="0" lang="ko-KR" altLang="en-US" sz="1200" b="0" i="0" u="none" strike="noStrike" kern="0" cap="none" spc="0" normalizeH="0" baseline="0" noProof="0" dirty="0">
                <a:ln>
                  <a:noFill/>
                </a:ln>
                <a:solidFill>
                  <a:schemeClr val="tx1">
                    <a:lumMod val="75000"/>
                    <a:lumOff val="25000"/>
                  </a:schemeClr>
                </a:solidFill>
                <a:effectLst/>
                <a:uLnTx/>
                <a:uFillTx/>
              </a:rPr>
              <a:t>일에서 최대 </a:t>
            </a:r>
            <a:r>
              <a:rPr kumimoji="0" lang="en-US" altLang="ko-KR" sz="1200" b="0" i="0" u="none" strike="noStrike" kern="0" cap="none" spc="0" normalizeH="0" baseline="0" noProof="0" dirty="0">
                <a:ln>
                  <a:noFill/>
                </a:ln>
                <a:solidFill>
                  <a:schemeClr val="tx1">
                    <a:lumMod val="75000"/>
                    <a:lumOff val="25000"/>
                  </a:schemeClr>
                </a:solidFill>
                <a:effectLst/>
                <a:uLnTx/>
                <a:uFillTx/>
              </a:rPr>
              <a:t>30</a:t>
            </a:r>
            <a:r>
              <a:rPr kumimoji="0" lang="ko-KR" altLang="en-US" sz="1200" b="0" i="0" u="none" strike="noStrike" kern="0" cap="none" spc="0" normalizeH="0" baseline="0" noProof="0" dirty="0">
                <a:ln>
                  <a:noFill/>
                </a:ln>
                <a:solidFill>
                  <a:schemeClr val="tx1">
                    <a:lumMod val="75000"/>
                    <a:lumOff val="25000"/>
                  </a:schemeClr>
                </a:solidFill>
                <a:effectLst/>
                <a:uLnTx/>
                <a:uFillTx/>
              </a:rPr>
              <a:t>일 이벤트 보존 기간 </a:t>
            </a:r>
            <a:r>
              <a:rPr kumimoji="0" lang="en-US" altLang="ko-KR" sz="1200" b="0" i="0" u="none" strike="noStrike" kern="0" cap="none" spc="0" normalizeH="0" baseline="0" noProof="0" dirty="0">
                <a:ln>
                  <a:noFill/>
                </a:ln>
                <a:solidFill>
                  <a:schemeClr val="tx1">
                    <a:lumMod val="75000"/>
                    <a:lumOff val="25000"/>
                  </a:schemeClr>
                </a:solidFill>
                <a:effectLst/>
                <a:uLnTx/>
                <a:uFillTx/>
              </a:rPr>
              <a:t>(2.5 Petabyte)</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lumMod val="75000"/>
                    <a:lumOff val="25000"/>
                  </a:schemeClr>
                </a:solidFill>
                <a:effectLst/>
                <a:uLnTx/>
                <a:uFillTx/>
              </a:rPr>
              <a:t>저렴한 가격 정책으로 사용한 만큼만 지불 </a:t>
            </a:r>
            <a:r>
              <a:rPr kumimoji="0" lang="en-US" altLang="ko-KR" sz="1200" b="0" i="0" u="none" strike="noStrike" kern="0" cap="none" spc="0" normalizeH="0" baseline="0" noProof="0" dirty="0">
                <a:ln>
                  <a:noFill/>
                </a:ln>
                <a:solidFill>
                  <a:schemeClr val="tx1">
                    <a:lumMod val="75000"/>
                    <a:lumOff val="25000"/>
                  </a:schemeClr>
                </a:solidFill>
                <a:effectLst/>
                <a:uLnTx/>
                <a:uFillTx/>
              </a:rPr>
              <a:t>(Pay-as-you-go) </a:t>
            </a:r>
            <a:r>
              <a:rPr kumimoji="0" lang="ko-KR" altLang="en-US" sz="1200" b="0" i="0" u="none" strike="noStrike" kern="0" cap="none" spc="0" normalizeH="0" baseline="0" noProof="0" dirty="0">
                <a:ln>
                  <a:noFill/>
                </a:ln>
                <a:solidFill>
                  <a:schemeClr val="tx1">
                    <a:lumMod val="75000"/>
                    <a:lumOff val="25000"/>
                  </a:schemeClr>
                </a:solidFill>
                <a:effectLst/>
                <a:uLnTx/>
                <a:uFillTx/>
              </a:rPr>
              <a:t>방식</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chemeClr val="tx1">
                    <a:lumMod val="75000"/>
                    <a:lumOff val="25000"/>
                  </a:schemeClr>
                </a:solidFill>
                <a:effectLst/>
                <a:uLnTx/>
                <a:uFillTx/>
              </a:rPr>
              <a:t>HTTP/AMQP </a:t>
            </a:r>
            <a:r>
              <a:rPr kumimoji="0" lang="ko-KR" altLang="en-US" sz="1200" b="0" i="0" u="none" strike="noStrike" kern="0" cap="none" spc="0" normalizeH="0" baseline="0" noProof="0" dirty="0">
                <a:ln>
                  <a:noFill/>
                </a:ln>
                <a:solidFill>
                  <a:schemeClr val="tx1">
                    <a:lumMod val="75000"/>
                    <a:lumOff val="25000"/>
                  </a:schemeClr>
                </a:solidFill>
                <a:effectLst/>
                <a:uLnTx/>
                <a:uFillTx/>
              </a:rPr>
              <a:t>를 통한 게시 지원</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lumMod val="75000"/>
                    <a:lumOff val="25000"/>
                  </a:schemeClr>
                </a:solidFill>
                <a:effectLst/>
                <a:uLnTx/>
                <a:uFillTx/>
              </a:rPr>
              <a:t>초당 백만 건 이상의 데이터 수용</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lumMod val="75000"/>
                    <a:lumOff val="25000"/>
                  </a:schemeClr>
                </a:solidFill>
                <a:effectLst/>
                <a:uLnTx/>
                <a:uFillTx/>
              </a:rPr>
              <a:t>동시 </a:t>
            </a:r>
            <a:r>
              <a:rPr kumimoji="0" lang="en-US" altLang="ko-KR" sz="1200" b="0" i="0" u="none" strike="noStrike" kern="0" cap="none" spc="0" normalizeH="0" baseline="0" noProof="0" dirty="0">
                <a:ln>
                  <a:noFill/>
                </a:ln>
                <a:solidFill>
                  <a:schemeClr val="tx1">
                    <a:lumMod val="75000"/>
                    <a:lumOff val="25000"/>
                  </a:schemeClr>
                </a:solidFill>
                <a:effectLst/>
                <a:uLnTx/>
                <a:uFillTx/>
              </a:rPr>
              <a:t>Consumer application</a:t>
            </a:r>
            <a:r>
              <a:rPr kumimoji="0" lang="ko-KR" altLang="en-US" sz="1200" b="0" i="0" u="none" strike="noStrike" kern="0" cap="none" spc="0" normalizeH="0" baseline="0" noProof="0" dirty="0">
                <a:ln>
                  <a:noFill/>
                </a:ln>
                <a:solidFill>
                  <a:schemeClr val="tx1">
                    <a:lumMod val="75000"/>
                    <a:lumOff val="25000"/>
                  </a:schemeClr>
                </a:solidFill>
                <a:effectLst/>
                <a:uLnTx/>
                <a:uFillTx/>
              </a:rPr>
              <a:t>에 대해 초당 </a:t>
            </a:r>
            <a:r>
              <a:rPr kumimoji="0" lang="en-US" altLang="ko-KR" sz="1200" b="0" i="0" u="none" strike="noStrike" kern="0" cap="none" spc="0" normalizeH="0" baseline="0" noProof="0" dirty="0">
                <a:ln>
                  <a:noFill/>
                </a:ln>
                <a:solidFill>
                  <a:schemeClr val="tx1">
                    <a:lumMod val="75000"/>
                    <a:lumOff val="25000"/>
                  </a:schemeClr>
                </a:solidFill>
                <a:effectLst/>
                <a:uLnTx/>
                <a:uFillTx/>
              </a:rPr>
              <a:t>GB</a:t>
            </a:r>
            <a:r>
              <a:rPr kumimoji="0" lang="ko-KR" altLang="en-US" sz="1200" b="0" i="0" u="none" strike="noStrike" kern="0" cap="none" spc="0" normalizeH="0" baseline="0" noProof="0" dirty="0">
                <a:ln>
                  <a:noFill/>
                </a:ln>
                <a:solidFill>
                  <a:schemeClr val="tx1">
                    <a:lumMod val="75000"/>
                    <a:lumOff val="25000"/>
                  </a:schemeClr>
                </a:solidFill>
                <a:effectLst/>
                <a:uLnTx/>
                <a:uFillTx/>
              </a:rPr>
              <a:t>단위의 데이터 수용 </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p:txBody>
      </p:sp>
      <p:sp>
        <p:nvSpPr>
          <p:cNvPr id="26" name="직사각형 25"/>
          <p:cNvSpPr/>
          <p:nvPr/>
        </p:nvSpPr>
        <p:spPr>
          <a:xfrm>
            <a:off x="6992017" y="5129049"/>
            <a:ext cx="4645802" cy="13725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lumMod val="75000"/>
                    <a:lumOff val="25000"/>
                  </a:schemeClr>
                </a:solidFill>
                <a:effectLst/>
                <a:uLnTx/>
                <a:uFillTx/>
              </a:rPr>
              <a:t>센서에서 </a:t>
            </a:r>
            <a:r>
              <a:rPr kumimoji="0" lang="ko-KR" altLang="en-US" sz="1200" b="0" i="0" u="none" strike="noStrike" kern="0" cap="none" spc="0" normalizeH="0" baseline="0" noProof="0" dirty="0">
                <a:ln>
                  <a:noFill/>
                </a:ln>
                <a:solidFill>
                  <a:schemeClr val="tx1">
                    <a:lumMod val="75000"/>
                    <a:lumOff val="25000"/>
                  </a:schemeClr>
                </a:solidFill>
                <a:effectLst/>
                <a:uLnTx/>
                <a:uFillTx/>
              </a:rPr>
              <a:t>수집한 데이터를 포함한 이벤트 처리</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chemeClr val="tx1">
                    <a:lumMod val="75000"/>
                    <a:lumOff val="25000"/>
                  </a:schemeClr>
                </a:solidFill>
                <a:effectLst/>
                <a:uLnTx/>
                <a:uFillTx/>
              </a:rPr>
              <a:t>(</a:t>
            </a:r>
            <a:r>
              <a:rPr kumimoji="0" lang="ko-KR" altLang="en-US" sz="1200" b="0" i="0" u="none" strike="noStrike" kern="0" cap="none" spc="0" normalizeH="0" baseline="0" noProof="0" dirty="0">
                <a:ln>
                  <a:noFill/>
                </a:ln>
                <a:solidFill>
                  <a:schemeClr val="tx1">
                    <a:lumMod val="75000"/>
                    <a:lumOff val="25000"/>
                  </a:schemeClr>
                </a:solidFill>
                <a:effectLst/>
                <a:uLnTx/>
                <a:uFillTx/>
              </a:rPr>
              <a:t>습도</a:t>
            </a:r>
            <a:r>
              <a:rPr kumimoji="0" lang="en-US" altLang="ko-KR" sz="1200" b="0" i="0" u="none" strike="noStrike" kern="0" cap="none" spc="0" normalizeH="0" baseline="0" noProof="0" dirty="0">
                <a:ln>
                  <a:noFill/>
                </a:ln>
                <a:solidFill>
                  <a:schemeClr val="tx1">
                    <a:lumMod val="75000"/>
                    <a:lumOff val="25000"/>
                  </a:schemeClr>
                </a:solidFill>
                <a:effectLst/>
                <a:uLnTx/>
                <a:uFillTx/>
              </a:rPr>
              <a:t>, </a:t>
            </a:r>
            <a:r>
              <a:rPr kumimoji="0" lang="ko-KR" altLang="en-US" sz="1200" b="0" i="0" u="none" strike="noStrike" kern="0" cap="none" spc="0" normalizeH="0" baseline="0" noProof="0" dirty="0">
                <a:ln>
                  <a:noFill/>
                </a:ln>
                <a:solidFill>
                  <a:schemeClr val="tx1">
                    <a:lumMod val="75000"/>
                    <a:lumOff val="25000"/>
                  </a:schemeClr>
                </a:solidFill>
                <a:effectLst/>
                <a:uLnTx/>
                <a:uFillTx/>
              </a:rPr>
              <a:t>온도</a:t>
            </a:r>
            <a:r>
              <a:rPr kumimoji="0" lang="en-US" altLang="ko-KR" sz="1200" b="0" i="0" u="none" strike="noStrike" kern="0" cap="none" spc="0" normalizeH="0" baseline="0" noProof="0" dirty="0">
                <a:ln>
                  <a:noFill/>
                </a:ln>
                <a:solidFill>
                  <a:schemeClr val="tx1">
                    <a:lumMod val="75000"/>
                    <a:lumOff val="25000"/>
                  </a:schemeClr>
                </a:solidFill>
                <a:effectLst/>
                <a:uLnTx/>
                <a:uFillTx/>
              </a:rPr>
              <a:t>, </a:t>
            </a:r>
            <a:r>
              <a:rPr kumimoji="0" lang="ko-KR" altLang="en-US" sz="1200" b="0" i="0" u="none" strike="noStrike" kern="0" cap="none" spc="0" normalizeH="0" baseline="0" noProof="0" dirty="0">
                <a:ln>
                  <a:noFill/>
                </a:ln>
                <a:solidFill>
                  <a:schemeClr val="tx1">
                    <a:lumMod val="75000"/>
                    <a:lumOff val="25000"/>
                  </a:schemeClr>
                </a:solidFill>
                <a:effectLst/>
                <a:uLnTx/>
                <a:uFillTx/>
              </a:rPr>
              <a:t>압력 센서 등에서 발생한 데이터</a:t>
            </a:r>
            <a:r>
              <a:rPr kumimoji="0" lang="en-US" altLang="ko-KR" sz="1200" b="0" i="0" u="none" strike="noStrike" kern="0" cap="none" spc="0" normalizeH="0" baseline="0" noProof="0" dirty="0">
                <a:ln>
                  <a:noFill/>
                </a:ln>
                <a:solidFill>
                  <a:schemeClr val="tx1">
                    <a:lumMod val="75000"/>
                    <a:lumOff val="25000"/>
                  </a:schemeClr>
                </a:solidFill>
                <a:effectLst/>
                <a:uLnTx/>
                <a:uFillTx/>
              </a:rPr>
              <a:t>)</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lumMod val="75000"/>
                    <a:lumOff val="25000"/>
                  </a:schemeClr>
                </a:solidFill>
                <a:effectLst/>
                <a:uLnTx/>
                <a:uFillTx/>
              </a:rPr>
              <a:t>응용 프로그램 계측</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ko-KR" sz="1200" b="0" i="0" u="none" strike="noStrike" kern="0" cap="none" spc="0" normalizeH="0" baseline="0" noProof="0" dirty="0" err="1">
                <a:ln>
                  <a:noFill/>
                </a:ln>
                <a:solidFill>
                  <a:schemeClr val="tx1">
                    <a:lumMod val="75000"/>
                    <a:lumOff val="25000"/>
                  </a:schemeClr>
                </a:solidFill>
                <a:effectLst/>
                <a:uLnTx/>
                <a:uFillTx/>
              </a:rPr>
              <a:t>IoT</a:t>
            </a:r>
            <a:r>
              <a:rPr kumimoji="0" lang="en-US" altLang="ko-KR" sz="1200" b="0" i="0" u="none" strike="noStrike" kern="0" cap="none" spc="0" normalizeH="0" baseline="0" noProof="0" dirty="0">
                <a:ln>
                  <a:noFill/>
                </a:ln>
                <a:solidFill>
                  <a:schemeClr val="tx1">
                    <a:lumMod val="75000"/>
                    <a:lumOff val="25000"/>
                  </a:schemeClr>
                </a:solidFill>
                <a:effectLst/>
                <a:uLnTx/>
                <a:uFillTx/>
              </a:rPr>
              <a:t>(</a:t>
            </a:r>
            <a:r>
              <a:rPr kumimoji="0" lang="ko-KR" altLang="en-US" sz="1200" b="0" i="0" u="none" strike="noStrike" kern="0" cap="none" spc="0" normalizeH="0" baseline="0" noProof="0" dirty="0">
                <a:ln>
                  <a:noFill/>
                </a:ln>
                <a:solidFill>
                  <a:schemeClr val="tx1">
                    <a:lumMod val="75000"/>
                    <a:lumOff val="25000"/>
                  </a:schemeClr>
                </a:solidFill>
                <a:effectLst/>
                <a:uLnTx/>
                <a:uFillTx/>
              </a:rPr>
              <a:t>사물 인터넷</a:t>
            </a:r>
            <a:r>
              <a:rPr kumimoji="0" lang="en-US" altLang="ko-KR" sz="1200" b="0" i="0" u="none" strike="noStrike" kern="0" cap="none" spc="0" normalizeH="0" baseline="0" noProof="0" dirty="0">
                <a:ln>
                  <a:noFill/>
                </a:ln>
                <a:solidFill>
                  <a:schemeClr val="tx1">
                    <a:lumMod val="75000"/>
                    <a:lumOff val="25000"/>
                  </a:schemeClr>
                </a:solidFill>
                <a:effectLst/>
                <a:uLnTx/>
                <a:uFillTx/>
              </a:rPr>
              <a:t>) </a:t>
            </a:r>
            <a:r>
              <a:rPr kumimoji="0" lang="ko-KR" altLang="en-US" sz="1200" b="0" i="0" u="none" strike="noStrike" kern="0" cap="none" spc="0" normalizeH="0" baseline="0" noProof="0" dirty="0">
                <a:ln>
                  <a:noFill/>
                </a:ln>
                <a:solidFill>
                  <a:schemeClr val="tx1">
                    <a:lumMod val="75000"/>
                    <a:lumOff val="25000"/>
                  </a:schemeClr>
                </a:solidFill>
                <a:effectLst/>
                <a:uLnTx/>
                <a:uFillTx/>
              </a:rPr>
              <a:t>시나리오에서 메시지의 순서 및 고도화된 처리 방식 보다는 대량의 처리량이 중요한 경우</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p:txBody>
      </p:sp>
      <p:sp>
        <p:nvSpPr>
          <p:cNvPr id="27" name="직사각형 26"/>
          <p:cNvSpPr/>
          <p:nvPr/>
        </p:nvSpPr>
        <p:spPr>
          <a:xfrm>
            <a:off x="451604" y="5423528"/>
            <a:ext cx="6233747" cy="10522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chemeClr val="tx1">
                    <a:lumMod val="75000"/>
                    <a:lumOff val="25000"/>
                  </a:schemeClr>
                </a:solidFill>
                <a:effectLst/>
                <a:uLnTx/>
                <a:uFillTx/>
              </a:rPr>
              <a:t>Message entity </a:t>
            </a:r>
            <a:r>
              <a:rPr kumimoji="0" lang="ko-KR" altLang="en-US" sz="1200" b="0" i="0" u="none" strike="noStrike" kern="0" cap="none" spc="0" normalizeH="0" baseline="0" noProof="0" dirty="0">
                <a:ln>
                  <a:noFill/>
                </a:ln>
                <a:solidFill>
                  <a:schemeClr val="tx1">
                    <a:lumMod val="75000"/>
                    <a:lumOff val="25000"/>
                  </a:schemeClr>
                </a:solidFill>
                <a:effectLst/>
                <a:uLnTx/>
                <a:uFillTx/>
              </a:rPr>
              <a:t>이름의 최대 크기 </a:t>
            </a:r>
            <a:r>
              <a:rPr kumimoji="0" lang="en-US" altLang="ko-KR" sz="1200" b="0" i="0" u="none" strike="noStrike" kern="0" cap="none" spc="0" normalizeH="0" baseline="0" noProof="0" dirty="0">
                <a:ln>
                  <a:noFill/>
                </a:ln>
                <a:solidFill>
                  <a:schemeClr val="tx1">
                    <a:lumMod val="75000"/>
                    <a:lumOff val="25000"/>
                  </a:schemeClr>
                </a:solidFill>
                <a:effectLst/>
                <a:uLnTx/>
                <a:uFillTx/>
              </a:rPr>
              <a:t>: 50</a:t>
            </a:r>
            <a:r>
              <a:rPr kumimoji="0" lang="ko-KR" altLang="en-US" sz="1200" b="0" i="0" u="none" strike="noStrike" kern="0" cap="none" spc="0" normalizeH="0" baseline="0" noProof="0" dirty="0">
                <a:ln>
                  <a:noFill/>
                </a:ln>
                <a:solidFill>
                  <a:schemeClr val="tx1">
                    <a:lumMod val="75000"/>
                    <a:lumOff val="25000"/>
                  </a:schemeClr>
                </a:solidFill>
                <a:effectLst/>
                <a:uLnTx/>
                <a:uFillTx/>
              </a:rPr>
              <a:t>자</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lumMod val="75000"/>
                    <a:lumOff val="25000"/>
                  </a:schemeClr>
                </a:solidFill>
                <a:effectLst/>
                <a:uLnTx/>
                <a:uFillTx/>
              </a:rPr>
              <a:t>이벤트 허브 이벤트의 최대 크기 </a:t>
            </a:r>
            <a:r>
              <a:rPr kumimoji="0" lang="en-US" altLang="ko-KR" sz="1200" b="0" i="0" u="none" strike="noStrike" kern="0" cap="none" spc="0" normalizeH="0" baseline="0" noProof="0" dirty="0">
                <a:ln>
                  <a:noFill/>
                </a:ln>
                <a:solidFill>
                  <a:schemeClr val="tx1">
                    <a:lumMod val="75000"/>
                    <a:lumOff val="25000"/>
                  </a:schemeClr>
                </a:solidFill>
                <a:effectLst/>
                <a:uLnTx/>
                <a:uFillTx/>
              </a:rPr>
              <a:t>: 256KB</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lumMod val="75000"/>
                    <a:lumOff val="25000"/>
                  </a:schemeClr>
                </a:solidFill>
                <a:effectLst/>
                <a:uLnTx/>
                <a:uFillTx/>
              </a:rPr>
              <a:t>이벤트 허브 표준 계층은 최대 </a:t>
            </a:r>
            <a:r>
              <a:rPr kumimoji="0" lang="en-US" altLang="ko-KR" sz="1200" b="0" i="0" u="none" strike="noStrike" kern="0" cap="none" spc="0" normalizeH="0" baseline="0" noProof="0" dirty="0">
                <a:ln>
                  <a:noFill/>
                </a:ln>
                <a:solidFill>
                  <a:schemeClr val="tx1">
                    <a:lumMod val="75000"/>
                    <a:lumOff val="25000"/>
                  </a:schemeClr>
                </a:solidFill>
                <a:effectLst/>
                <a:uLnTx/>
                <a:uFillTx/>
              </a:rPr>
              <a:t>7</a:t>
            </a:r>
            <a:r>
              <a:rPr kumimoji="0" lang="ko-KR" altLang="en-US" sz="1200" b="0" i="0" u="none" strike="noStrike" kern="0" cap="none" spc="0" normalizeH="0" baseline="0" noProof="0" dirty="0">
                <a:ln>
                  <a:noFill/>
                </a:ln>
                <a:solidFill>
                  <a:schemeClr val="tx1">
                    <a:lumMod val="75000"/>
                    <a:lumOff val="25000"/>
                  </a:schemeClr>
                </a:solidFill>
                <a:effectLst/>
                <a:uLnTx/>
                <a:uFillTx/>
              </a:rPr>
              <a:t>일의 보존 기간 지원</a:t>
            </a:r>
            <a:r>
              <a:rPr kumimoji="0" lang="en-US" altLang="ko-KR" sz="1200" b="0" i="0" u="none" strike="noStrike" kern="0" cap="none" spc="0" normalizeH="0" baseline="0" noProof="0" dirty="0">
                <a:ln>
                  <a:noFill/>
                </a:ln>
                <a:solidFill>
                  <a:schemeClr val="tx1">
                    <a:lumMod val="75000"/>
                    <a:lumOff val="25000"/>
                  </a:schemeClr>
                </a:solidFill>
                <a:effectLst/>
                <a:uLnTx/>
                <a:uFillTx/>
              </a:rPr>
              <a:t>, </a:t>
            </a:r>
            <a:r>
              <a:rPr kumimoji="0" lang="ko-KR" altLang="en-US" sz="1200" b="0" i="0" u="none" strike="noStrike" kern="0" cap="none" spc="0" normalizeH="0" baseline="0" noProof="0" dirty="0">
                <a:ln>
                  <a:noFill/>
                </a:ln>
                <a:solidFill>
                  <a:schemeClr val="tx1">
                    <a:lumMod val="75000"/>
                    <a:lumOff val="25000"/>
                  </a:schemeClr>
                </a:solidFill>
                <a:effectLst/>
                <a:uLnTx/>
                <a:uFillTx/>
              </a:rPr>
              <a:t>영구 데이터 저장소로 사용 안됨</a:t>
            </a:r>
            <a:endParaRPr kumimoji="0" lang="en-US" altLang="ko-KR" sz="1200" b="0" i="0" u="none" strike="noStrike" kern="0" cap="none" spc="0" normalizeH="0" baseline="0" noProof="0" dirty="0">
              <a:ln>
                <a:noFill/>
              </a:ln>
              <a:solidFill>
                <a:schemeClr val="tx1">
                  <a:lumMod val="75000"/>
                  <a:lumOff val="25000"/>
                </a:schemeClr>
              </a:solidFill>
              <a:effectLst/>
              <a:uLnTx/>
              <a:uFillTx/>
            </a:endParaRPr>
          </a:p>
        </p:txBody>
      </p:sp>
      <p:sp>
        <p:nvSpPr>
          <p:cNvPr id="28" name="직사각형 4"/>
          <p:cNvSpPr/>
          <p:nvPr/>
        </p:nvSpPr>
        <p:spPr>
          <a:xfrm>
            <a:off x="565903" y="2390337"/>
            <a:ext cx="1127930" cy="30295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1" i="0" u="none" strike="noStrike" kern="0" cap="none" spc="0" normalizeH="0" baseline="0" noProof="0">
                <a:ln>
                  <a:noFill/>
                </a:ln>
                <a:solidFill>
                  <a:sysClr val="windowText" lastClr="000000"/>
                </a:solidFill>
                <a:effectLst/>
                <a:uLnTx/>
                <a:uFillTx/>
              </a:rPr>
              <a:t>특징</a:t>
            </a:r>
          </a:p>
        </p:txBody>
      </p:sp>
      <p:sp>
        <p:nvSpPr>
          <p:cNvPr id="29" name="직사각형 4"/>
          <p:cNvSpPr/>
          <p:nvPr/>
        </p:nvSpPr>
        <p:spPr>
          <a:xfrm>
            <a:off x="534844" y="5272049"/>
            <a:ext cx="1158989" cy="30295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ysClr val="windowText" lastClr="000000"/>
                </a:solidFill>
                <a:effectLst/>
                <a:uLnTx/>
                <a:uFillTx/>
              </a:rPr>
              <a:t>Notes</a:t>
            </a:r>
            <a:endParaRPr kumimoji="0" lang="ko-KR" altLang="en-US" sz="1400" b="1" i="0" u="none" strike="noStrike" kern="0" cap="none" spc="0" normalizeH="0" baseline="0" noProof="0" dirty="0">
              <a:ln>
                <a:noFill/>
              </a:ln>
              <a:solidFill>
                <a:sysClr val="windowText" lastClr="000000"/>
              </a:solidFill>
              <a:effectLst/>
              <a:uLnTx/>
              <a:uFillTx/>
            </a:endParaRPr>
          </a:p>
        </p:txBody>
      </p:sp>
      <p:sp>
        <p:nvSpPr>
          <p:cNvPr id="30" name="직사각형 4"/>
          <p:cNvSpPr/>
          <p:nvPr/>
        </p:nvSpPr>
        <p:spPr>
          <a:xfrm>
            <a:off x="7077226" y="4925761"/>
            <a:ext cx="1045458" cy="30295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1" i="0" u="none" strike="noStrike" kern="0" cap="none" spc="0" normalizeH="0" baseline="0" noProof="0" dirty="0" err="1">
                <a:ln>
                  <a:noFill/>
                </a:ln>
                <a:solidFill>
                  <a:sysClr val="windowText" lastClr="000000"/>
                </a:solidFill>
                <a:effectLst/>
                <a:uLnTx/>
                <a:uFillTx/>
              </a:rPr>
              <a:t>사용예시</a:t>
            </a:r>
            <a:endParaRPr kumimoji="0" lang="ko-KR" altLang="en-US" sz="1400" b="1" i="0" u="none" strike="noStrike" kern="0" cap="none" spc="0" normalizeH="0" baseline="0" noProof="0" dirty="0">
              <a:ln>
                <a:noFill/>
              </a:ln>
              <a:solidFill>
                <a:sysClr val="windowText" lastClr="000000"/>
              </a:solidFill>
              <a:effectLst/>
              <a:uLnTx/>
              <a:uFillTx/>
            </a:endParaRPr>
          </a:p>
        </p:txBody>
      </p:sp>
      <p:pic>
        <p:nvPicPr>
          <p:cNvPr id="21" name="그림 20"/>
          <p:cNvPicPr>
            <a:picLocks noChangeAspect="1"/>
          </p:cNvPicPr>
          <p:nvPr/>
        </p:nvPicPr>
        <p:blipFill>
          <a:blip r:embed="rId2"/>
          <a:stretch>
            <a:fillRect/>
          </a:stretch>
        </p:blipFill>
        <p:spPr>
          <a:xfrm>
            <a:off x="6864752" y="1785784"/>
            <a:ext cx="5094880" cy="2873178"/>
          </a:xfrm>
          <a:prstGeom prst="rect">
            <a:avLst/>
          </a:prstGeom>
        </p:spPr>
      </p:pic>
    </p:spTree>
    <p:extLst>
      <p:ext uri="{BB962C8B-B14F-4D97-AF65-F5344CB8AC3E}">
        <p14:creationId xmlns:p14="http://schemas.microsoft.com/office/powerpoint/2010/main" val="1249715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560070" y="708660"/>
            <a:ext cx="173637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000" b="1" i="0" u="none" strike="noStrike" kern="0" cap="none" spc="0" normalizeH="0" baseline="0" noProof="0" dirty="0">
                <a:ln>
                  <a:noFill/>
                </a:ln>
                <a:solidFill>
                  <a:schemeClr val="bg1"/>
                </a:solidFill>
                <a:effectLst/>
                <a:uLnTx/>
                <a:uFillTx/>
              </a:rPr>
              <a:t>DEMO</a:t>
            </a:r>
            <a:endParaRPr kumimoji="0" lang="ko-KR" altLang="en-US" sz="4000" b="1" i="0" u="none" strike="noStrike" kern="0" cap="none" spc="0" normalizeH="0" baseline="0" noProof="0" dirty="0">
              <a:ln>
                <a:noFill/>
              </a:ln>
              <a:solidFill>
                <a:schemeClr val="bg1"/>
              </a:solidFill>
              <a:effectLst/>
              <a:uLnTx/>
              <a:uFillTx/>
            </a:endParaRPr>
          </a:p>
        </p:txBody>
      </p:sp>
      <p:sp>
        <p:nvSpPr>
          <p:cNvPr id="6" name="TextBox 5"/>
          <p:cNvSpPr txBox="1"/>
          <p:nvPr/>
        </p:nvSpPr>
        <p:spPr>
          <a:xfrm>
            <a:off x="560069" y="3729990"/>
            <a:ext cx="1686680"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200" b="0" i="0" u="none" strike="noStrike" kern="0" cap="none" spc="0" normalizeH="0" baseline="0" noProof="0" dirty="0">
                <a:ln>
                  <a:noFill/>
                </a:ln>
                <a:solidFill>
                  <a:schemeClr val="bg1"/>
                </a:solidFill>
                <a:effectLst/>
                <a:uLnTx/>
                <a:uFillTx/>
              </a:rPr>
              <a:t>IoT Hub</a:t>
            </a:r>
          </a:p>
        </p:txBody>
      </p:sp>
      <p:pic>
        <p:nvPicPr>
          <p:cNvPr id="1026" name="Picture 2" descr="http://archive.datacenterdynamics.com/sites/default/files/482487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260" y="-11605"/>
            <a:ext cx="7634287" cy="686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635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별첨 </a:t>
            </a:r>
            <a:r>
              <a:rPr lang="en-US" altLang="ko-KR" dirty="0"/>
              <a:t>:</a:t>
            </a:r>
            <a:r>
              <a:rPr lang="ko-KR" altLang="en-US" dirty="0"/>
              <a:t> </a:t>
            </a:r>
            <a:r>
              <a:rPr lang="en-US" altLang="ko-KR" dirty="0" err="1"/>
              <a:t>IoT</a:t>
            </a:r>
            <a:r>
              <a:rPr lang="en-US" altLang="ko-KR" dirty="0"/>
              <a:t> </a:t>
            </a:r>
            <a:r>
              <a:rPr lang="ko-KR" altLang="en-US" dirty="0"/>
              <a:t>허브</a:t>
            </a:r>
            <a:r>
              <a:rPr lang="en-US" altLang="ko-KR" dirty="0"/>
              <a:t> vs </a:t>
            </a:r>
            <a:r>
              <a:rPr lang="ko-KR" altLang="en-US" dirty="0"/>
              <a:t>이벤트 허브 비교 </a:t>
            </a:r>
          </a:p>
        </p:txBody>
      </p:sp>
      <p:graphicFrame>
        <p:nvGraphicFramePr>
          <p:cNvPr id="3" name="표 2"/>
          <p:cNvGraphicFramePr>
            <a:graphicFrameLocks noGrp="1"/>
          </p:cNvGraphicFramePr>
          <p:nvPr>
            <p:extLst/>
          </p:nvPr>
        </p:nvGraphicFramePr>
        <p:xfrm>
          <a:off x="655145" y="1534511"/>
          <a:ext cx="10969296" cy="4824247"/>
        </p:xfrm>
        <a:graphic>
          <a:graphicData uri="http://schemas.openxmlformats.org/drawingml/2006/table">
            <a:tbl>
              <a:tblPr firstRow="1" bandRow="1">
                <a:tableStyleId>{8799B23B-EC83-4686-B30A-512413B5E67A}</a:tableStyleId>
              </a:tblPr>
              <a:tblGrid>
                <a:gridCol w="1825296">
                  <a:extLst>
                    <a:ext uri="{9D8B030D-6E8A-4147-A177-3AD203B41FA5}">
                      <a16:colId xmlns:a16="http://schemas.microsoft.com/office/drawing/2014/main" val="1946849576"/>
                    </a:ext>
                  </a:extLst>
                </a:gridCol>
                <a:gridCol w="4466897">
                  <a:extLst>
                    <a:ext uri="{9D8B030D-6E8A-4147-A177-3AD203B41FA5}">
                      <a16:colId xmlns:a16="http://schemas.microsoft.com/office/drawing/2014/main" val="609734824"/>
                    </a:ext>
                  </a:extLst>
                </a:gridCol>
                <a:gridCol w="4677103">
                  <a:extLst>
                    <a:ext uri="{9D8B030D-6E8A-4147-A177-3AD203B41FA5}">
                      <a16:colId xmlns:a16="http://schemas.microsoft.com/office/drawing/2014/main" val="1287416861"/>
                    </a:ext>
                  </a:extLst>
                </a:gridCol>
              </a:tblGrid>
              <a:tr h="421819">
                <a:tc>
                  <a:txBody>
                    <a:bodyPr/>
                    <a:lstStyle/>
                    <a:p>
                      <a:pPr latinLnBrk="1"/>
                      <a:r>
                        <a:rPr lang="en-US" altLang="ko-KR" sz="1400" dirty="0"/>
                        <a:t>AREA</a:t>
                      </a:r>
                      <a:endParaRPr lang="ko-KR" altLang="en-US" sz="1400" dirty="0"/>
                    </a:p>
                  </a:txBody>
                  <a:tcPr/>
                </a:tc>
                <a:tc>
                  <a:txBody>
                    <a:bodyPr/>
                    <a:lstStyle/>
                    <a:p>
                      <a:pPr latinLnBrk="1"/>
                      <a:r>
                        <a:rPr lang="en-US" altLang="ko-KR" sz="1400" dirty="0" err="1"/>
                        <a:t>IoT</a:t>
                      </a:r>
                      <a:r>
                        <a:rPr lang="en-US" altLang="ko-KR" sz="1400" dirty="0"/>
                        <a:t> Hub</a:t>
                      </a:r>
                      <a:endParaRPr lang="ko-KR" altLang="en-US" sz="1400" dirty="0"/>
                    </a:p>
                  </a:txBody>
                  <a:tcPr/>
                </a:tc>
                <a:tc>
                  <a:txBody>
                    <a:bodyPr/>
                    <a:lstStyle/>
                    <a:p>
                      <a:pPr latinLnBrk="1"/>
                      <a:r>
                        <a:rPr lang="en-US" altLang="ko-KR" sz="1400" dirty="0"/>
                        <a:t>Event</a:t>
                      </a:r>
                      <a:r>
                        <a:rPr lang="en-US" altLang="ko-KR" sz="1400" baseline="0" dirty="0"/>
                        <a:t> Hubs</a:t>
                      </a:r>
                      <a:endParaRPr lang="ko-KR" altLang="en-US" sz="1400" dirty="0"/>
                    </a:p>
                  </a:txBody>
                  <a:tcPr/>
                </a:tc>
                <a:extLst>
                  <a:ext uri="{0D108BD9-81ED-4DB2-BD59-A6C34878D82A}">
                    <a16:rowId xmlns:a16="http://schemas.microsoft.com/office/drawing/2014/main" val="3380570941"/>
                  </a:ext>
                </a:extLst>
              </a:tr>
              <a:tr h="1100607">
                <a:tc>
                  <a:txBody>
                    <a:bodyPr/>
                    <a:lstStyle/>
                    <a:p>
                      <a:pPr latinLnBrk="1"/>
                      <a:r>
                        <a:rPr lang="ko-KR" altLang="en-US" sz="1400" dirty="0"/>
                        <a:t>통신 패턴</a:t>
                      </a:r>
                      <a:endParaRPr lang="en-US" altLang="ko-KR" sz="1400" dirty="0"/>
                    </a:p>
                    <a:p>
                      <a:pPr latinLnBrk="1"/>
                      <a:endParaRPr lang="ko-KR" altLang="en-US" sz="1400" dirty="0"/>
                    </a:p>
                  </a:txBody>
                  <a:tcPr/>
                </a:tc>
                <a:tc>
                  <a:txBody>
                    <a:bodyPr/>
                    <a:lstStyle/>
                    <a:p>
                      <a:pPr latinLnBrk="1"/>
                      <a:r>
                        <a:rPr lang="ko-KR" altLang="en-US" sz="1400" dirty="0"/>
                        <a:t>장치</a:t>
                      </a:r>
                      <a:r>
                        <a:rPr lang="en-US" altLang="ko-KR" sz="1400" dirty="0"/>
                        <a:t>-&gt;</a:t>
                      </a:r>
                      <a:r>
                        <a:rPr lang="ko-KR" altLang="en-US" sz="1400" dirty="0" err="1"/>
                        <a:t>클라우드</a:t>
                      </a:r>
                      <a:r>
                        <a:rPr lang="ko-KR" altLang="en-US" sz="1400" dirty="0"/>
                        <a:t> 간 이벤트 처리 및 </a:t>
                      </a:r>
                      <a:r>
                        <a:rPr lang="ko-KR" altLang="en-US" sz="1400" dirty="0" err="1"/>
                        <a:t>클라우드</a:t>
                      </a:r>
                      <a:r>
                        <a:rPr lang="en-US" altLang="ko-KR" sz="1400" dirty="0"/>
                        <a:t>-&gt;</a:t>
                      </a:r>
                      <a:r>
                        <a:rPr lang="ko-KR" altLang="en-US" sz="1400" dirty="0"/>
                        <a:t>장치 간 </a:t>
                      </a:r>
                      <a:r>
                        <a:rPr lang="ko-KR" altLang="en-US" sz="1400" dirty="0" err="1"/>
                        <a:t>메시징</a:t>
                      </a:r>
                      <a:endParaRPr lang="ko-KR" altLang="en-US" sz="1400" dirty="0"/>
                    </a:p>
                  </a:txBody>
                  <a:tcPr/>
                </a:tc>
                <a:tc>
                  <a:txBody>
                    <a:bodyPr/>
                    <a:lstStyle/>
                    <a:p>
                      <a:pPr latinLnBrk="1"/>
                      <a:r>
                        <a:rPr lang="ko-KR" altLang="en-US" sz="1400" dirty="0"/>
                        <a:t>오직 이벤트 처리</a:t>
                      </a:r>
                      <a:r>
                        <a:rPr lang="en-US" altLang="ko-KR" sz="1400" dirty="0"/>
                        <a:t>(</a:t>
                      </a:r>
                      <a:r>
                        <a:rPr lang="ko-KR" altLang="en-US" sz="1400" dirty="0"/>
                        <a:t>주로 디바이스</a:t>
                      </a:r>
                      <a:r>
                        <a:rPr lang="en-US" altLang="ko-KR" sz="1400" dirty="0"/>
                        <a:t>-&gt;</a:t>
                      </a:r>
                      <a:r>
                        <a:rPr lang="ko-KR" altLang="en-US" sz="1400" dirty="0" err="1"/>
                        <a:t>클라우드</a:t>
                      </a:r>
                      <a:r>
                        <a:rPr lang="ko-KR" altLang="en-US" sz="1400" dirty="0"/>
                        <a:t> 시나리오에 해당</a:t>
                      </a:r>
                      <a:r>
                        <a:rPr lang="en-US" altLang="ko-KR" sz="1400" dirty="0"/>
                        <a:t>)</a:t>
                      </a:r>
                      <a:endParaRPr lang="ko-KR" altLang="en-US" sz="1400" dirty="0"/>
                    </a:p>
                  </a:txBody>
                  <a:tcPr/>
                </a:tc>
                <a:extLst>
                  <a:ext uri="{0D108BD9-81ED-4DB2-BD59-A6C34878D82A}">
                    <a16:rowId xmlns:a16="http://schemas.microsoft.com/office/drawing/2014/main" val="3683005941"/>
                  </a:ext>
                </a:extLst>
              </a:tr>
              <a:tr h="1100607">
                <a:tc>
                  <a:txBody>
                    <a:bodyPr/>
                    <a:lstStyle/>
                    <a:p>
                      <a:pPr latinLnBrk="1"/>
                      <a:r>
                        <a:rPr lang="ko-KR" altLang="en-US" sz="1400" dirty="0"/>
                        <a:t>보안</a:t>
                      </a:r>
                    </a:p>
                  </a:txBody>
                  <a:tcPr/>
                </a:tc>
                <a:tc>
                  <a:txBody>
                    <a:bodyPr/>
                    <a:lstStyle/>
                    <a:p>
                      <a:pPr latinLnBrk="1"/>
                      <a:r>
                        <a:rPr lang="ko-KR" altLang="en-US" sz="1400" dirty="0"/>
                        <a:t>장치 하나 당</a:t>
                      </a:r>
                      <a:r>
                        <a:rPr lang="ko-KR" altLang="en-US" sz="1400" baseline="0" dirty="0"/>
                        <a:t> 아이덴티티가 있어 장치의 연결</a:t>
                      </a:r>
                      <a:r>
                        <a:rPr lang="en-US" altLang="ko-KR" sz="1400" baseline="0" dirty="0"/>
                        <a:t>/</a:t>
                      </a:r>
                      <a:r>
                        <a:rPr lang="ko-KR" altLang="en-US" sz="1400" baseline="0" dirty="0" err="1"/>
                        <a:t>비연결에</a:t>
                      </a:r>
                      <a:r>
                        <a:rPr lang="ko-KR" altLang="en-US" sz="1400" baseline="0" dirty="0"/>
                        <a:t> 대해 철회 및 제어 가능</a:t>
                      </a:r>
                      <a:endParaRPr lang="ko-KR" altLang="en-US" sz="1400" dirty="0"/>
                    </a:p>
                  </a:txBody>
                  <a:tcPr/>
                </a:tc>
                <a:tc>
                  <a:txBody>
                    <a:bodyPr/>
                    <a:lstStyle/>
                    <a:p>
                      <a:pPr latinLnBrk="1"/>
                      <a:r>
                        <a:rPr lang="ko-KR" altLang="en-US" sz="1400" dirty="0"/>
                        <a:t>넓은 공유 정책을 가지고 있기 때문에</a:t>
                      </a:r>
                      <a:r>
                        <a:rPr lang="en-US" altLang="ko-KR" sz="1400" dirty="0"/>
                        <a:t>, </a:t>
                      </a:r>
                      <a:r>
                        <a:rPr lang="ko-KR" altLang="en-US" sz="1400" dirty="0"/>
                        <a:t>게시자의 규정에 의한 제한된 철회 기능만 가짐</a:t>
                      </a:r>
                      <a:r>
                        <a:rPr lang="en-US" altLang="ko-KR" sz="1400" dirty="0"/>
                        <a:t>. </a:t>
                      </a:r>
                      <a:r>
                        <a:rPr lang="ko-KR" altLang="en-US" sz="1400" dirty="0"/>
                        <a:t>따라서 장치 당 인증 기능을 수행하기 위해서는 사용자가 </a:t>
                      </a:r>
                      <a:r>
                        <a:rPr lang="en-US" altLang="ko-KR" sz="1400" dirty="0"/>
                        <a:t>anti-spoofing </a:t>
                      </a:r>
                      <a:r>
                        <a:rPr lang="ko-KR" altLang="en-US" sz="1400" dirty="0"/>
                        <a:t>등의 방법으로 추가적인 구현을 해야함</a:t>
                      </a:r>
                      <a:r>
                        <a:rPr lang="en-US" altLang="ko-KR" sz="1400" dirty="0"/>
                        <a:t>.</a:t>
                      </a:r>
                      <a:endParaRPr lang="ko-KR" altLang="en-US" sz="1400" dirty="0"/>
                    </a:p>
                  </a:txBody>
                  <a:tcPr/>
                </a:tc>
                <a:extLst>
                  <a:ext uri="{0D108BD9-81ED-4DB2-BD59-A6C34878D82A}">
                    <a16:rowId xmlns:a16="http://schemas.microsoft.com/office/drawing/2014/main" val="3003600241"/>
                  </a:ext>
                </a:extLst>
              </a:tr>
              <a:tr h="1100607">
                <a:tc>
                  <a:txBody>
                    <a:bodyPr/>
                    <a:lstStyle/>
                    <a:p>
                      <a:pPr latinLnBrk="1"/>
                      <a:r>
                        <a:rPr lang="ko-KR" altLang="en-US" sz="1400" dirty="0"/>
                        <a:t>확장성</a:t>
                      </a:r>
                    </a:p>
                  </a:txBody>
                  <a:tcPr/>
                </a:tc>
                <a:tc>
                  <a:txBody>
                    <a:bodyPr/>
                    <a:lstStyle/>
                    <a:p>
                      <a:pPr latinLnBrk="1"/>
                      <a:r>
                        <a:rPr lang="ko-KR" altLang="en-US" sz="1400" dirty="0"/>
                        <a:t>동시에 수백만 건의 장치 연결을 지원하도록 최적화</a:t>
                      </a:r>
                    </a:p>
                  </a:txBody>
                  <a:tcPr/>
                </a:tc>
                <a:tc>
                  <a:txBody>
                    <a:bodyPr/>
                    <a:lstStyle/>
                    <a:p>
                      <a:pPr latinLnBrk="1"/>
                      <a:r>
                        <a:rPr lang="ko-KR" altLang="en-US" sz="1400" dirty="0"/>
                        <a:t>하나의 서비스 버스 네임스페이스 내의 최대 </a:t>
                      </a:r>
                      <a:r>
                        <a:rPr lang="en-US" altLang="ko-KR" sz="1400" dirty="0"/>
                        <a:t>5000</a:t>
                      </a:r>
                      <a:r>
                        <a:rPr lang="ko-KR" altLang="en-US" sz="1400" dirty="0"/>
                        <a:t>개 까지의 </a:t>
                      </a:r>
                      <a:r>
                        <a:rPr lang="en-US" altLang="ko-KR" sz="1400" dirty="0"/>
                        <a:t>AMQP</a:t>
                      </a:r>
                      <a:r>
                        <a:rPr lang="en-US" altLang="ko-KR" sz="1400" baseline="0" dirty="0"/>
                        <a:t> </a:t>
                      </a:r>
                      <a:r>
                        <a:rPr lang="ko-KR" altLang="en-US" sz="1400" baseline="0" dirty="0"/>
                        <a:t>동시 연결을 지원하나</a:t>
                      </a:r>
                      <a:r>
                        <a:rPr lang="en-US" altLang="ko-KR" sz="1400" baseline="0" dirty="0"/>
                        <a:t>, </a:t>
                      </a:r>
                      <a:r>
                        <a:rPr lang="ko-KR" altLang="en-US" sz="1400" baseline="0" dirty="0"/>
                        <a:t>한편으로는 각각 보내지는 메시지를 위한 특정한 파티션을 지정할 수 있음</a:t>
                      </a:r>
                      <a:endParaRPr lang="ko-KR" altLang="en-US" sz="1400" dirty="0"/>
                    </a:p>
                  </a:txBody>
                  <a:tcPr/>
                </a:tc>
                <a:extLst>
                  <a:ext uri="{0D108BD9-81ED-4DB2-BD59-A6C34878D82A}">
                    <a16:rowId xmlns:a16="http://schemas.microsoft.com/office/drawing/2014/main" val="726230829"/>
                  </a:ext>
                </a:extLst>
              </a:tr>
              <a:tr h="1100607">
                <a:tc>
                  <a:txBody>
                    <a:bodyPr/>
                    <a:lstStyle/>
                    <a:p>
                      <a:pPr latinLnBrk="1"/>
                      <a:r>
                        <a:rPr lang="ko-KR" altLang="en-US" sz="1400" dirty="0"/>
                        <a:t>장치 </a:t>
                      </a:r>
                      <a:r>
                        <a:rPr lang="en-US" altLang="ko-KR" sz="1400" dirty="0"/>
                        <a:t>SDK</a:t>
                      </a:r>
                      <a:endParaRPr lang="ko-KR" altLang="en-US" sz="1400" dirty="0"/>
                    </a:p>
                  </a:txBody>
                  <a:tcPr/>
                </a:tc>
                <a:tc>
                  <a:txBody>
                    <a:bodyPr/>
                    <a:lstStyle/>
                    <a:p>
                      <a:pPr latinLnBrk="1"/>
                      <a:r>
                        <a:rPr lang="en-US" altLang="ko-KR" sz="1400" dirty="0" err="1"/>
                        <a:t>IoT</a:t>
                      </a:r>
                      <a:r>
                        <a:rPr lang="en-US" altLang="ko-KR" sz="1400" baseline="0" dirty="0"/>
                        <a:t> Hub</a:t>
                      </a:r>
                      <a:r>
                        <a:rPr lang="ko-KR" altLang="en-US" sz="1400" baseline="0" dirty="0"/>
                        <a:t>는 다양한 플랫폼 및 언어로 장치 </a:t>
                      </a:r>
                      <a:r>
                        <a:rPr lang="en-US" altLang="ko-KR" sz="1400" baseline="0" dirty="0"/>
                        <a:t>SDK</a:t>
                      </a:r>
                      <a:r>
                        <a:rPr lang="ko-KR" altLang="en-US" sz="1400" baseline="0" dirty="0"/>
                        <a:t>을 제공</a:t>
                      </a:r>
                      <a:endParaRPr lang="ko-KR" altLang="en-US" sz="1400" dirty="0"/>
                    </a:p>
                  </a:txBody>
                  <a:tcPr/>
                </a:tc>
                <a:tc>
                  <a:txBody>
                    <a:bodyPr/>
                    <a:lstStyle/>
                    <a:p>
                      <a:pPr latinLnBrk="1"/>
                      <a:r>
                        <a:rPr lang="en-US" altLang="ko-KR" sz="1400" dirty="0"/>
                        <a:t>.NET,</a:t>
                      </a:r>
                      <a:r>
                        <a:rPr lang="en-US" altLang="ko-KR" sz="1400" baseline="0" dirty="0"/>
                        <a:t> C, AMQP, HTTP </a:t>
                      </a:r>
                      <a:r>
                        <a:rPr lang="ko-KR" altLang="en-US" sz="1400" baseline="0" dirty="0"/>
                        <a:t>인터페이스에 대해서만 지원</a:t>
                      </a:r>
                      <a:endParaRPr lang="ko-KR" altLang="en-US" sz="1400" dirty="0"/>
                    </a:p>
                  </a:txBody>
                  <a:tcPr/>
                </a:tc>
                <a:extLst>
                  <a:ext uri="{0D108BD9-81ED-4DB2-BD59-A6C34878D82A}">
                    <a16:rowId xmlns:a16="http://schemas.microsoft.com/office/drawing/2014/main" val="2251856107"/>
                  </a:ext>
                </a:extLst>
              </a:tr>
            </a:tbl>
          </a:graphicData>
        </a:graphic>
      </p:graphicFrame>
      <p:sp>
        <p:nvSpPr>
          <p:cNvPr id="4" name="TextBox 3"/>
          <p:cNvSpPr txBox="1"/>
          <p:nvPr/>
        </p:nvSpPr>
        <p:spPr>
          <a:xfrm>
            <a:off x="655145" y="945931"/>
            <a:ext cx="955338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ysClr val="windowText" lastClr="000000"/>
                </a:solidFill>
                <a:effectLst/>
                <a:uLnTx/>
                <a:uFillTx/>
              </a:rPr>
              <a:t>Azure </a:t>
            </a:r>
            <a:r>
              <a:rPr kumimoji="0" lang="en-US" altLang="ko-KR" sz="1400" b="0" i="0" u="none" strike="noStrike" kern="0" cap="none" spc="0" normalizeH="0" baseline="0" noProof="0" dirty="0" err="1">
                <a:ln>
                  <a:noFill/>
                </a:ln>
                <a:solidFill>
                  <a:sysClr val="windowText" lastClr="000000"/>
                </a:solidFill>
                <a:effectLst/>
                <a:uLnTx/>
                <a:uFillTx/>
              </a:rPr>
              <a:t>IoT</a:t>
            </a:r>
            <a:r>
              <a:rPr kumimoji="0" lang="en-US" altLang="ko-KR" sz="1400" b="0" i="0" u="none" strike="noStrike" kern="0" cap="none" spc="0" normalizeH="0" baseline="0" noProof="0" dirty="0">
                <a:ln>
                  <a:noFill/>
                </a:ln>
                <a:solidFill>
                  <a:sysClr val="windowText" lastClr="000000"/>
                </a:solidFill>
                <a:effectLst/>
                <a:uLnTx/>
                <a:uFillTx/>
              </a:rPr>
              <a:t> Hub </a:t>
            </a:r>
            <a:r>
              <a:rPr kumimoji="0" lang="ko-KR" altLang="en-US" sz="1400" b="0" i="0" u="none" strike="noStrike" kern="0" cap="none" spc="0" normalizeH="0" baseline="0" noProof="0" dirty="0">
                <a:ln>
                  <a:noFill/>
                </a:ln>
                <a:solidFill>
                  <a:sysClr val="windowText" lastClr="000000"/>
                </a:solidFill>
                <a:effectLst/>
                <a:uLnTx/>
                <a:uFillTx/>
              </a:rPr>
              <a:t>의 주요 역할은 원격 데이터 </a:t>
            </a:r>
            <a:r>
              <a:rPr kumimoji="0" lang="en-US" altLang="ko-KR" sz="1400" b="0" i="0" u="none" strike="noStrike" kern="0" cap="none" spc="0" normalizeH="0" baseline="0" noProof="0" dirty="0">
                <a:ln>
                  <a:noFill/>
                </a:ln>
                <a:solidFill>
                  <a:sysClr val="windowText" lastClr="000000"/>
                </a:solidFill>
                <a:effectLst/>
                <a:uLnTx/>
                <a:uFillTx/>
              </a:rPr>
              <a:t>(Telemetry)</a:t>
            </a:r>
            <a:r>
              <a:rPr kumimoji="0" lang="ko-KR" altLang="en-US" sz="1400" b="0" i="0" u="none" strike="noStrike" kern="0" cap="none" spc="0" normalizeH="0" baseline="0" noProof="0" dirty="0">
                <a:ln>
                  <a:noFill/>
                </a:ln>
                <a:solidFill>
                  <a:sysClr val="windowText" lastClr="000000"/>
                </a:solidFill>
                <a:effectLst/>
                <a:uLnTx/>
                <a:uFillTx/>
              </a:rPr>
              <a:t>를 수집하는 것입니다</a:t>
            </a:r>
            <a:r>
              <a:rPr kumimoji="0" lang="en-US" altLang="ko-KR" sz="1400" b="0" i="0" u="none" strike="noStrike" kern="0" cap="none" spc="0" normalizeH="0" baseline="0" noProof="0" dirty="0">
                <a:ln>
                  <a:noFill/>
                </a:ln>
                <a:solidFill>
                  <a:sysClr val="windowText" lastClr="000000"/>
                </a:solidFill>
                <a:effectLst/>
                <a:uLnTx/>
                <a:uFillTx/>
              </a:rPr>
              <a:t>. </a:t>
            </a:r>
            <a:r>
              <a:rPr kumimoji="0" lang="ko-KR" altLang="en-US" sz="1400" b="0" i="0" u="none" strike="noStrike" kern="0" cap="none" spc="0" normalizeH="0" baseline="0" noProof="0" dirty="0">
                <a:ln>
                  <a:noFill/>
                </a:ln>
                <a:solidFill>
                  <a:sysClr val="windowText" lastClr="000000"/>
                </a:solidFill>
                <a:effectLst/>
                <a:uLnTx/>
                <a:uFillTx/>
              </a:rPr>
              <a:t>그렇기 때문에 </a:t>
            </a:r>
            <a:r>
              <a:rPr kumimoji="0" lang="en-US" altLang="ko-KR" sz="1400" b="0" i="0" u="none" strike="noStrike" kern="0" cap="none" spc="0" normalizeH="0" baseline="0" noProof="0" dirty="0" err="1">
                <a:ln>
                  <a:noFill/>
                </a:ln>
                <a:solidFill>
                  <a:sysClr val="windowText" lastClr="000000"/>
                </a:solidFill>
                <a:effectLst/>
                <a:uLnTx/>
                <a:uFillTx/>
              </a:rPr>
              <a:t>IoT</a:t>
            </a:r>
            <a:r>
              <a:rPr kumimoji="0" lang="en-US" altLang="ko-KR" sz="1400" b="0" i="0" u="none" strike="noStrike" kern="0" cap="none" spc="0" normalizeH="0" baseline="0" noProof="0" dirty="0">
                <a:ln>
                  <a:noFill/>
                </a:ln>
                <a:solidFill>
                  <a:sysClr val="windowText" lastClr="000000"/>
                </a:solidFill>
                <a:effectLst/>
                <a:uLnTx/>
                <a:uFillTx/>
              </a:rPr>
              <a:t> Hub</a:t>
            </a:r>
            <a:r>
              <a:rPr kumimoji="0" lang="ko-KR" altLang="en-US" sz="1400" b="0" i="0" u="none" strike="noStrike" kern="0" cap="none" spc="0" normalizeH="0" baseline="0" noProof="0" dirty="0">
                <a:ln>
                  <a:noFill/>
                </a:ln>
                <a:solidFill>
                  <a:sysClr val="windowText" lastClr="000000"/>
                </a:solidFill>
                <a:effectLst/>
                <a:uLnTx/>
                <a:uFillTx/>
              </a:rPr>
              <a:t>는</a:t>
            </a:r>
            <a:r>
              <a:rPr kumimoji="0" lang="en-US" altLang="ko-KR" sz="1400" b="0" i="0" u="none" strike="noStrike" kern="0" cap="none" spc="0" normalizeH="0" baseline="0" noProof="0" dirty="0">
                <a:ln>
                  <a:noFill/>
                </a:ln>
                <a:solidFill>
                  <a:sysClr val="windowText" lastClr="000000"/>
                </a:solidFill>
                <a:effectLst/>
                <a:uLnTx/>
                <a:uFillTx/>
              </a:rPr>
              <a:t>, </a:t>
            </a:r>
            <a:r>
              <a:rPr kumimoji="0" lang="ko-KR" altLang="en-US" sz="1400" b="0" i="0" u="none" strike="noStrike" kern="0" cap="none" spc="0" normalizeH="0" baseline="0" noProof="0" dirty="0">
                <a:ln>
                  <a:noFill/>
                </a:ln>
                <a:solidFill>
                  <a:sysClr val="windowText" lastClr="000000"/>
                </a:solidFill>
                <a:effectLst/>
                <a:uLnTx/>
                <a:uFillTx/>
              </a:rPr>
              <a:t>대량의 </a:t>
            </a:r>
            <a:r>
              <a:rPr kumimoji="0" lang="en-US" altLang="ko-KR" sz="1400" b="0" i="0" u="none" strike="noStrike" kern="0" cap="none" spc="0" normalizeH="0" baseline="0" noProof="0" dirty="0">
                <a:ln>
                  <a:noFill/>
                </a:ln>
                <a:solidFill>
                  <a:sysClr val="windowText" lastClr="000000"/>
                </a:solidFill>
                <a:effectLst/>
                <a:uLnTx/>
                <a:uFillTx/>
              </a:rPr>
              <a:t>telemetry</a:t>
            </a:r>
            <a:r>
              <a:rPr kumimoji="0" lang="ko-KR" altLang="en-US" sz="1400" b="0" i="0" u="none" strike="noStrike" kern="0" cap="none" spc="0" normalizeH="0" baseline="0" noProof="0" dirty="0">
                <a:ln>
                  <a:noFill/>
                </a:ln>
                <a:solidFill>
                  <a:sysClr val="windowText" lastClr="000000"/>
                </a:solidFill>
                <a:effectLst/>
                <a:uLnTx/>
                <a:uFillTx/>
              </a:rPr>
              <a:t> 및 이벤트를 낮은 지연과 높은 신뢰도로 이벤트를 처리하는 서비스인 </a:t>
            </a:r>
            <a:r>
              <a:rPr kumimoji="0" lang="en-US" altLang="ko-KR" sz="1400" b="0" i="0" u="none" strike="noStrike" kern="0" cap="none" spc="0" normalizeH="0" baseline="0" noProof="0" dirty="0">
                <a:ln>
                  <a:noFill/>
                </a:ln>
                <a:solidFill>
                  <a:sysClr val="windowText" lastClr="000000"/>
                </a:solidFill>
                <a:effectLst/>
                <a:uLnTx/>
                <a:uFillTx/>
              </a:rPr>
              <a:t>Event Hub</a:t>
            </a:r>
            <a:r>
              <a:rPr kumimoji="0" lang="ko-KR" altLang="en-US" sz="1400" b="0" i="0" u="none" strike="noStrike" kern="0" cap="none" spc="0" normalizeH="0" baseline="0" noProof="0" dirty="0">
                <a:ln>
                  <a:noFill/>
                </a:ln>
                <a:solidFill>
                  <a:sysClr val="windowText" lastClr="000000"/>
                </a:solidFill>
                <a:effectLst/>
                <a:uLnTx/>
                <a:uFillTx/>
              </a:rPr>
              <a:t>와 비교되곤 합니다</a:t>
            </a:r>
            <a:r>
              <a:rPr kumimoji="0" lang="en-US" altLang="ko-KR" sz="1400" b="0" i="0" u="none" strike="noStrike" kern="0" cap="none" spc="0" normalizeH="0" baseline="0" noProof="0" dirty="0">
                <a:ln>
                  <a:noFill/>
                </a:ln>
                <a:solidFill>
                  <a:sysClr val="windowText" lastClr="000000"/>
                </a:solidFill>
                <a:effectLst/>
                <a:uLnTx/>
                <a:uFillTx/>
              </a:rPr>
              <a:t>. </a:t>
            </a:r>
            <a:endParaRPr kumimoji="0" lang="ko-KR" altLang="en-US" sz="1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805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290147" y="999812"/>
            <a:ext cx="6058133" cy="141183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err="1">
                <a:ln>
                  <a:noFill/>
                </a:ln>
                <a:solidFill>
                  <a:schemeClr val="tx1"/>
                </a:solidFill>
                <a:effectLst/>
                <a:uLnTx/>
                <a:uFillTx/>
              </a:rPr>
              <a:t>IoT</a:t>
            </a:r>
            <a:r>
              <a:rPr kumimoji="0" lang="ko-KR" altLang="en-US" sz="1200" b="0" i="0" u="none" strike="noStrike" kern="0" cap="none" spc="0" normalizeH="0" baseline="0" noProof="0">
                <a:ln>
                  <a:noFill/>
                </a:ln>
                <a:solidFill>
                  <a:schemeClr val="tx1"/>
                </a:solidFill>
                <a:effectLst/>
                <a:uLnTx/>
                <a:uFillTx/>
              </a:rPr>
              <a:t>에서는 실시간 센서 데이터에 대한 안정적이고 고성능 </a:t>
            </a:r>
            <a:r>
              <a:rPr kumimoji="0" lang="en-US" altLang="ko-KR" sz="1200" b="0" i="0" u="none" strike="noStrike" kern="0" cap="none" spc="0" normalizeH="0" baseline="0" noProof="0">
                <a:ln>
                  <a:noFill/>
                </a:ln>
                <a:solidFill>
                  <a:schemeClr val="tx1"/>
                </a:solidFill>
                <a:effectLst/>
                <a:uLnTx/>
                <a:uFillTx/>
              </a:rPr>
              <a:t>Data Ingestion</a:t>
            </a:r>
            <a:r>
              <a:rPr kumimoji="0" lang="ko-KR" altLang="en-US" sz="1200" b="0" i="0" u="none" strike="noStrike" kern="0" cap="none" spc="0" normalizeH="0" baseline="0" noProof="0">
                <a:ln>
                  <a:noFill/>
                </a:ln>
                <a:solidFill>
                  <a:schemeClr val="tx1"/>
                </a:solidFill>
                <a:effectLst/>
                <a:uLnTx/>
                <a:uFillTx/>
              </a:rPr>
              <a:t>이 필수 요소이며</a:t>
            </a:r>
            <a:r>
              <a:rPr kumimoji="0" lang="en-US" altLang="ko-KR" sz="1200" b="0" i="0" u="none" strike="noStrike" kern="0" cap="none" spc="0" normalizeH="0" baseline="0" noProof="0">
                <a:ln>
                  <a:noFill/>
                </a:ln>
                <a:solidFill>
                  <a:schemeClr val="tx1"/>
                </a:solidFill>
                <a:effectLst/>
                <a:uLnTx/>
                <a:uFillTx/>
              </a:rPr>
              <a:t>, </a:t>
            </a:r>
            <a:r>
              <a:rPr kumimoji="0" lang="ko-KR" altLang="en-US" sz="1200" b="0" i="0" u="none" strike="noStrike" kern="0" cap="none" spc="0" normalizeH="0" baseline="0" noProof="0">
                <a:ln>
                  <a:noFill/>
                </a:ln>
                <a:solidFill>
                  <a:schemeClr val="tx1"/>
                </a:solidFill>
                <a:effectLst/>
                <a:uLnTx/>
                <a:uFillTx/>
              </a:rPr>
              <a:t>본 서비스는 이벤트 브로커</a:t>
            </a:r>
            <a:r>
              <a:rPr kumimoji="0" lang="en-US" altLang="ko-KR" sz="1200" b="0" i="0" u="none" strike="noStrike" kern="0" cap="none" spc="0" normalizeH="0" baseline="0" noProof="0">
                <a:ln>
                  <a:noFill/>
                </a:ln>
                <a:solidFill>
                  <a:schemeClr val="tx1"/>
                </a:solidFill>
                <a:effectLst/>
                <a:uLnTx/>
                <a:uFillTx/>
              </a:rPr>
              <a:t>(Event Hub</a:t>
            </a:r>
            <a:r>
              <a:rPr kumimoji="0" lang="ko-KR" altLang="en-US" sz="1200" b="0" i="0" u="none" strike="noStrike" kern="0" cap="none" spc="0" normalizeH="0" baseline="0" noProof="0">
                <a:ln>
                  <a:noFill/>
                </a:ln>
                <a:solidFill>
                  <a:schemeClr val="tx1"/>
                </a:solidFill>
                <a:effectLst/>
                <a:uLnTx/>
                <a:uFillTx/>
              </a:rPr>
              <a:t>와 같은</a:t>
            </a:r>
            <a:r>
              <a:rPr kumimoji="0" lang="en-US" altLang="ko-KR" sz="1200" b="0" i="0" u="none" strike="noStrike" kern="0" cap="none" spc="0" normalizeH="0" baseline="0" noProof="0">
                <a:ln>
                  <a:noFill/>
                </a:ln>
                <a:solidFill>
                  <a:schemeClr val="tx1"/>
                </a:solidFill>
                <a:effectLst/>
                <a:uLnTx/>
                <a:uFillTx/>
              </a:rPr>
              <a:t>)</a:t>
            </a:r>
            <a:r>
              <a:rPr kumimoji="0" lang="ko-KR" altLang="en-US" sz="1200" b="0" i="0" u="none" strike="noStrike" kern="0" cap="none" spc="0" normalizeH="0" baseline="0" noProof="0">
                <a:ln>
                  <a:noFill/>
                </a:ln>
                <a:solidFill>
                  <a:schemeClr val="tx1"/>
                </a:solidFill>
                <a:effectLst/>
                <a:uLnTx/>
                <a:uFillTx/>
              </a:rPr>
              <a:t>로부터 전달된 실시간 데이터흐름</a:t>
            </a:r>
            <a:r>
              <a:rPr kumimoji="0" lang="en-US" altLang="ko-KR" sz="1200" b="0" i="0" u="none" strike="noStrike" kern="0" cap="none" spc="0" normalizeH="0" baseline="0" noProof="0">
                <a:ln>
                  <a:noFill/>
                </a:ln>
                <a:solidFill>
                  <a:schemeClr val="tx1"/>
                </a:solidFill>
                <a:effectLst/>
                <a:uLnTx/>
                <a:uFillTx/>
              </a:rPr>
              <a:t>(</a:t>
            </a:r>
            <a:r>
              <a:rPr kumimoji="0" lang="ko-KR" altLang="en-US" sz="1200" b="0" i="0" u="none" strike="noStrike" kern="0" cap="none" spc="0" normalizeH="0" baseline="0" noProof="0">
                <a:ln>
                  <a:noFill/>
                </a:ln>
                <a:solidFill>
                  <a:schemeClr val="tx1"/>
                </a:solidFill>
                <a:effectLst/>
                <a:uLnTx/>
                <a:uFillTx/>
              </a:rPr>
              <a:t>스트림</a:t>
            </a:r>
            <a:r>
              <a:rPr kumimoji="0" lang="en-US" altLang="ko-KR" sz="1200" b="0" i="0" u="none" strike="noStrike" kern="0" cap="none" spc="0" normalizeH="0" baseline="0" noProof="0">
                <a:ln>
                  <a:noFill/>
                </a:ln>
                <a:solidFill>
                  <a:schemeClr val="tx1"/>
                </a:solidFill>
                <a:effectLst/>
                <a:uLnTx/>
                <a:uFillTx/>
              </a:rPr>
              <a:t>)</a:t>
            </a:r>
            <a:r>
              <a:rPr kumimoji="0" lang="ko-KR" altLang="en-US" sz="1200" b="0" i="0" u="none" strike="noStrike" kern="0" cap="none" spc="0" normalizeH="0" baseline="0" noProof="0">
                <a:ln>
                  <a:noFill/>
                </a:ln>
                <a:solidFill>
                  <a:schemeClr val="tx1"/>
                </a:solidFill>
                <a:effectLst/>
                <a:uLnTx/>
                <a:uFillTx/>
              </a:rPr>
              <a:t>에 대해 </a:t>
            </a:r>
            <a:r>
              <a:rPr kumimoji="0" lang="en-US" altLang="ko-KR" sz="1200" b="0" i="0" u="none" strike="noStrike" kern="0" cap="none" spc="0" normalizeH="0" baseline="0" noProof="0">
                <a:ln>
                  <a:noFill/>
                </a:ln>
                <a:solidFill>
                  <a:schemeClr val="tx1"/>
                </a:solidFill>
                <a:effectLst/>
                <a:uLnTx/>
                <a:uFillTx/>
              </a:rPr>
              <a:t>Time Window </a:t>
            </a:r>
            <a:r>
              <a:rPr kumimoji="0" lang="ko-KR" altLang="en-US" sz="1200" b="0" i="0" u="none" strike="noStrike" kern="0" cap="none" spc="0" normalizeH="0" baseline="0" noProof="0">
                <a:ln>
                  <a:noFill/>
                </a:ln>
                <a:solidFill>
                  <a:schemeClr val="tx1"/>
                </a:solidFill>
                <a:effectLst/>
                <a:uLnTx/>
                <a:uFillTx/>
              </a:rPr>
              <a:t>기반의 분석을 지원함</a:t>
            </a:r>
            <a:endParaRPr kumimoji="0" lang="en-US" altLang="ko-KR" sz="1400" b="1"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a:ln>
                  <a:noFill/>
                </a:ln>
                <a:solidFill>
                  <a:schemeClr val="tx1"/>
                </a:solidFill>
                <a:effectLst/>
                <a:uLnTx/>
                <a:uFillTx/>
              </a:rPr>
              <a:t>Time Window </a:t>
            </a:r>
            <a:r>
              <a:rPr kumimoji="0" lang="ko-KR" altLang="en-US" sz="1200" b="0" i="0" u="none" strike="noStrike" kern="0" cap="none" spc="0" normalizeH="0" baseline="0" noProof="0">
                <a:ln>
                  <a:noFill/>
                </a:ln>
                <a:solidFill>
                  <a:schemeClr val="tx1"/>
                </a:solidFill>
                <a:effectLst/>
                <a:uLnTx/>
                <a:uFillTx/>
              </a:rPr>
              <a:t>별 집계 결과를 다시 타 이벤트 브로커나 저장 서비스로 전달 가능</a:t>
            </a:r>
          </a:p>
        </p:txBody>
      </p:sp>
      <p:sp>
        <p:nvSpPr>
          <p:cNvPr id="5" name="직사각형 4"/>
          <p:cNvSpPr/>
          <p:nvPr/>
        </p:nvSpPr>
        <p:spPr>
          <a:xfrm>
            <a:off x="404445" y="823966"/>
            <a:ext cx="1195755" cy="38686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0" i="0" u="none" strike="noStrike" kern="0" cap="none" spc="0" normalizeH="0" baseline="0" noProof="0">
                <a:ln>
                  <a:noFill/>
                </a:ln>
                <a:solidFill>
                  <a:sysClr val="windowText" lastClr="000000"/>
                </a:solidFill>
                <a:effectLst/>
                <a:uLnTx/>
                <a:uFillTx/>
              </a:rPr>
              <a:t>개요</a:t>
            </a:r>
          </a:p>
        </p:txBody>
      </p:sp>
      <p:sp>
        <p:nvSpPr>
          <p:cNvPr id="7" name="직사각형 6"/>
          <p:cNvSpPr/>
          <p:nvPr/>
        </p:nvSpPr>
        <p:spPr>
          <a:xfrm>
            <a:off x="290146" y="2870172"/>
            <a:ext cx="6058134" cy="35412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1200"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solidFill>
                <a:effectLst/>
                <a:uLnTx/>
                <a:uFillTx/>
              </a:rPr>
              <a:t>초당 수백만건의 이벤트처리를 지원하는 확정성이 뛰어난 </a:t>
            </a:r>
            <a:r>
              <a:rPr kumimoji="0" lang="en-US" altLang="ko-KR" sz="1200" b="0" i="0" u="none" strike="noStrike" kern="0" cap="none" spc="0" normalizeH="0" baseline="0" noProof="0" dirty="0">
                <a:ln>
                  <a:noFill/>
                </a:ln>
                <a:solidFill>
                  <a:schemeClr val="tx1"/>
                </a:solidFill>
                <a:effectLst/>
                <a:uLnTx/>
                <a:uFillTx/>
              </a:rPr>
              <a:t>Publish-Subscriber </a:t>
            </a:r>
            <a:r>
              <a:rPr kumimoji="0" lang="ko-KR" altLang="en-US" sz="1200" b="0" i="0" u="none" strike="noStrike" kern="0" cap="none" spc="0" normalizeH="0" baseline="0" noProof="0" dirty="0">
                <a:ln>
                  <a:noFill/>
                </a:ln>
                <a:solidFill>
                  <a:schemeClr val="tx1"/>
                </a:solidFill>
                <a:effectLst/>
                <a:uLnTx/>
                <a:uFillTx/>
              </a:rPr>
              <a:t>방식</a:t>
            </a:r>
            <a:endParaRPr kumimoji="0" lang="en-US" altLang="ko-KR" sz="1200" b="0"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solidFill>
                <a:effectLst/>
                <a:uLnTx/>
                <a:uFillTx/>
              </a:rPr>
              <a:t>몇 번의 클릭으로 서비스 시작 및 관리 지원</a:t>
            </a:r>
            <a:endParaRPr kumimoji="0" lang="en-US" altLang="ko-KR" sz="1200" b="0"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solidFill>
                <a:effectLst/>
                <a:uLnTx/>
                <a:uFillTx/>
              </a:rPr>
              <a:t>이벤트 손실방지 및 처리순서 통제 지원</a:t>
            </a:r>
            <a:endParaRPr kumimoji="0" lang="en-US" altLang="ko-KR" sz="1200" b="0"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chemeClr val="tx1"/>
                </a:solidFill>
                <a:effectLst/>
                <a:uLnTx/>
                <a:uFillTx/>
              </a:rPr>
              <a:t>99.9% Uptime </a:t>
            </a:r>
            <a:r>
              <a:rPr kumimoji="0" lang="ko-KR" altLang="en-US" sz="1200" b="0" i="0" u="none" strike="noStrike" kern="0" cap="none" spc="0" normalizeH="0" baseline="0" noProof="0" dirty="0">
                <a:ln>
                  <a:noFill/>
                </a:ln>
                <a:solidFill>
                  <a:schemeClr val="tx1"/>
                </a:solidFill>
                <a:effectLst/>
                <a:uLnTx/>
                <a:uFillTx/>
              </a:rPr>
              <a:t>보장 및 장애 자동복구</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준 실시간 모니터링</a:t>
            </a:r>
            <a:endParaRPr kumimoji="0" lang="en-US" altLang="ko-KR" sz="1200" b="0" i="0" u="none" strike="noStrike" kern="0" cap="none" spc="0" normalizeH="0" baseline="0" noProof="0" dirty="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dirty="0">
                <a:ln>
                  <a:noFill/>
                </a:ln>
                <a:solidFill>
                  <a:schemeClr val="tx1"/>
                </a:solidFill>
                <a:effectLst/>
                <a:uLnTx/>
                <a:uFillTx/>
              </a:rPr>
              <a:t>필요한만큼</a:t>
            </a:r>
            <a:r>
              <a:rPr kumimoji="0" lang="en-US" altLang="ko-KR" sz="1200" b="0" i="0" u="none" strike="noStrike" kern="0" cap="none" spc="0" normalizeH="0" baseline="0" noProof="0" dirty="0">
                <a:ln>
                  <a:noFill/>
                </a:ln>
                <a:solidFill>
                  <a:schemeClr val="tx1"/>
                </a:solidFill>
                <a:effectLst/>
                <a:uLnTx/>
                <a:uFillTx/>
              </a:rPr>
              <a:t>, </a:t>
            </a:r>
            <a:r>
              <a:rPr kumimoji="0" lang="ko-KR" altLang="en-US" sz="1200" b="0" i="0" u="none" strike="noStrike" kern="0" cap="none" spc="0" normalizeH="0" baseline="0" noProof="0" dirty="0">
                <a:ln>
                  <a:noFill/>
                </a:ln>
                <a:solidFill>
                  <a:schemeClr val="tx1"/>
                </a:solidFill>
                <a:effectLst/>
                <a:uLnTx/>
                <a:uFillTx/>
              </a:rPr>
              <a:t>필요한시점에 </a:t>
            </a:r>
            <a:r>
              <a:rPr kumimoji="0" lang="en-US" altLang="ko-KR" sz="1200" b="0" i="0" u="none" strike="noStrike" kern="0" cap="none" spc="0" normalizeH="0" baseline="0" noProof="0" dirty="0">
                <a:ln>
                  <a:noFill/>
                </a:ln>
                <a:solidFill>
                  <a:schemeClr val="tx1"/>
                </a:solidFill>
                <a:effectLst/>
                <a:uLnTx/>
                <a:uFillTx/>
              </a:rPr>
              <a:t>Scale Up/Down </a:t>
            </a:r>
            <a:r>
              <a:rPr kumimoji="0" lang="ko-KR" altLang="en-US" sz="1200" b="0" i="0" u="none" strike="noStrike" kern="0" cap="none" spc="0" normalizeH="0" baseline="0" noProof="0" dirty="0">
                <a:ln>
                  <a:noFill/>
                </a:ln>
                <a:solidFill>
                  <a:schemeClr val="tx1"/>
                </a:solidFill>
                <a:effectLst/>
                <a:uLnTx/>
                <a:uFillTx/>
              </a:rPr>
              <a:t>지원 </a:t>
            </a:r>
            <a:r>
              <a:rPr kumimoji="0" lang="en-US" altLang="ko-KR" sz="1200" b="0" i="0" u="none" strike="noStrike" kern="0" cap="none" spc="0" normalizeH="0" baseline="0" noProof="0" dirty="0">
                <a:ln>
                  <a:noFill/>
                </a:ln>
                <a:solidFill>
                  <a:schemeClr val="tx1"/>
                </a:solidFill>
                <a:effectLst/>
                <a:uLnTx/>
                <a:uFillTx/>
              </a:rPr>
              <a:t>(</a:t>
            </a:r>
            <a:r>
              <a:rPr kumimoji="0" lang="ko-KR" altLang="en-US" sz="1200" b="0" i="0" u="none" strike="noStrike" kern="0" cap="none" spc="0" normalizeH="0" baseline="0" noProof="0" dirty="0">
                <a:ln>
                  <a:noFill/>
                </a:ln>
                <a:solidFill>
                  <a:schemeClr val="tx1"/>
                </a:solidFill>
                <a:effectLst/>
                <a:uLnTx/>
                <a:uFillTx/>
              </a:rPr>
              <a:t>자동화 가능</a:t>
            </a:r>
            <a:r>
              <a:rPr kumimoji="0" lang="en-US" altLang="ko-KR" sz="1200" b="0" i="0" u="none" strike="noStrike" kern="0" cap="none" spc="0" normalizeH="0" baseline="0" noProof="0" dirty="0">
                <a:ln>
                  <a:noFill/>
                </a:ln>
                <a:solidFill>
                  <a:schemeClr val="tx1"/>
                </a:solidFill>
                <a:effectLst/>
                <a:uLnTx/>
                <a:uFillTx/>
              </a:rPr>
              <a: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dirty="0">
                <a:ln>
                  <a:noFill/>
                </a:ln>
                <a:solidFill>
                  <a:schemeClr val="tx1"/>
                </a:solidFill>
                <a:effectLst/>
                <a:uLnTx/>
                <a:uFillTx/>
              </a:rPr>
              <a:t>SQL</a:t>
            </a:r>
            <a:r>
              <a:rPr kumimoji="0" lang="ko-KR" altLang="en-US" sz="1200" b="0" i="0" u="none" strike="noStrike" kern="0" cap="none" spc="0" normalizeH="0" baseline="0" noProof="0" dirty="0">
                <a:ln>
                  <a:noFill/>
                </a:ln>
                <a:solidFill>
                  <a:schemeClr val="tx1"/>
                </a:solidFill>
                <a:effectLst/>
                <a:uLnTx/>
                <a:uFillTx/>
              </a:rPr>
              <a:t>과 유사한 문법으로 다양한 </a:t>
            </a:r>
            <a:r>
              <a:rPr kumimoji="0" lang="en-US" altLang="ko-KR" sz="1200" b="0" i="0" u="none" strike="noStrike" kern="0" cap="none" spc="0" normalizeH="0" baseline="0" noProof="0" dirty="0">
                <a:ln>
                  <a:noFill/>
                </a:ln>
                <a:solidFill>
                  <a:schemeClr val="tx1"/>
                </a:solidFill>
                <a:effectLst/>
                <a:uLnTx/>
                <a:uFillTx/>
              </a:rPr>
              <a:t>Time Window</a:t>
            </a:r>
            <a:r>
              <a:rPr kumimoji="0" lang="ko-KR" altLang="en-US" sz="1200" b="0" i="0" u="none" strike="noStrike" kern="0" cap="none" spc="0" normalizeH="0" baseline="0" noProof="0" dirty="0">
                <a:ln>
                  <a:noFill/>
                </a:ln>
                <a:solidFill>
                  <a:schemeClr val="tx1"/>
                </a:solidFill>
                <a:effectLst/>
                <a:uLnTx/>
                <a:uFillTx/>
              </a:rPr>
              <a:t>별 집계 지원</a:t>
            </a:r>
            <a:endParaRPr kumimoji="0" lang="en-US" altLang="ko-KR" sz="1200" b="0" i="0" u="none" strike="noStrike" kern="0" cap="none" spc="0" normalizeH="0" baseline="0" noProof="0" dirty="0">
              <a:ln>
                <a:noFill/>
              </a:ln>
              <a:solidFill>
                <a:schemeClr val="tx1"/>
              </a:solidFill>
              <a:effectLst/>
              <a:uLnTx/>
              <a:uFillTx/>
            </a:endParaRPr>
          </a:p>
        </p:txBody>
      </p:sp>
      <p:sp>
        <p:nvSpPr>
          <p:cNvPr id="8" name="직사각형 7"/>
          <p:cNvSpPr/>
          <p:nvPr/>
        </p:nvSpPr>
        <p:spPr>
          <a:xfrm>
            <a:off x="404444" y="2694326"/>
            <a:ext cx="1195755" cy="38686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0" i="0" u="none" strike="noStrike" kern="0" cap="none" spc="0" normalizeH="0" baseline="0" noProof="0">
                <a:ln>
                  <a:noFill/>
                </a:ln>
                <a:solidFill>
                  <a:sysClr val="windowText" lastClr="000000"/>
                </a:solidFill>
                <a:effectLst/>
                <a:uLnTx/>
                <a:uFillTx/>
              </a:rPr>
              <a:t>특징</a:t>
            </a:r>
          </a:p>
        </p:txBody>
      </p:sp>
      <p:sp>
        <p:nvSpPr>
          <p:cNvPr id="9" name="직사각형 8"/>
          <p:cNvSpPr/>
          <p:nvPr/>
        </p:nvSpPr>
        <p:spPr>
          <a:xfrm>
            <a:off x="6594231" y="4632451"/>
            <a:ext cx="5295900" cy="17789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err="1">
                <a:ln>
                  <a:noFill/>
                </a:ln>
                <a:solidFill>
                  <a:schemeClr val="tx1"/>
                </a:solidFill>
                <a:effectLst/>
                <a:uLnTx/>
                <a:uFillTx/>
              </a:rPr>
              <a:t>Aerocrine</a:t>
            </a:r>
            <a:r>
              <a:rPr kumimoji="0" lang="en-US" altLang="ko-KR" sz="1200" b="0" i="0" u="none" strike="noStrike" kern="0" cap="none" spc="0" normalizeH="0" baseline="0" noProof="0">
                <a:ln>
                  <a:noFill/>
                </a:ln>
                <a:solidFill>
                  <a:schemeClr val="tx1"/>
                </a:solidFill>
                <a:effectLst/>
                <a:uLnTx/>
                <a:uFillTx/>
              </a:rPr>
              <a:t> : </a:t>
            </a:r>
            <a:r>
              <a:rPr kumimoji="0" lang="ko-KR" altLang="en-US" sz="1200" b="0" i="0" u="none" strike="noStrike" kern="0" cap="none" spc="0" normalizeH="0" baseline="0" noProof="0">
                <a:ln>
                  <a:noFill/>
                </a:ln>
                <a:solidFill>
                  <a:schemeClr val="tx1"/>
                </a:solidFill>
                <a:effectLst/>
                <a:uLnTx/>
                <a:uFillTx/>
              </a:rPr>
              <a:t>천식 진료를 위한 의료기기의 성능정보를 전세계에서 실시간으로 수집하고</a:t>
            </a:r>
            <a:r>
              <a:rPr kumimoji="0" lang="en-US" altLang="ko-KR" sz="1200" b="0" i="0" u="none" strike="noStrike" kern="0" cap="none" spc="0" normalizeH="0" baseline="0" noProof="0">
                <a:ln>
                  <a:noFill/>
                </a:ln>
                <a:solidFill>
                  <a:schemeClr val="tx1"/>
                </a:solidFill>
                <a:effectLst/>
                <a:uLnTx/>
                <a:uFillTx/>
              </a:rPr>
              <a:t> </a:t>
            </a:r>
            <a:r>
              <a:rPr kumimoji="0" lang="ko-KR" altLang="en-US" sz="1200" b="0" i="0" u="none" strike="noStrike" kern="0" cap="none" spc="0" normalizeH="0" baseline="0" noProof="0">
                <a:ln>
                  <a:noFill/>
                </a:ln>
                <a:solidFill>
                  <a:schemeClr val="tx1"/>
                </a:solidFill>
                <a:effectLst/>
                <a:uLnTx/>
                <a:uFillTx/>
              </a:rPr>
              <a:t>이상탐지를 통해 선제적 대응</a:t>
            </a:r>
            <a:r>
              <a:rPr kumimoji="0" lang="en-US" altLang="ko-KR" sz="1200" b="0" i="0" u="none" strike="noStrike" kern="0" cap="none" spc="0" normalizeH="0" baseline="0" noProof="0">
                <a:ln>
                  <a:noFill/>
                </a:ln>
                <a:solidFill>
                  <a:schemeClr val="tx1"/>
                </a:solidFill>
                <a:effectLst/>
                <a:uLnTx/>
                <a:uFillTx/>
              </a:rPr>
              <a:t>. </a:t>
            </a:r>
            <a:r>
              <a:rPr kumimoji="0" lang="ko-KR" altLang="en-US" sz="1200" b="0" i="0" u="none" strike="noStrike" kern="0" cap="none" spc="0" normalizeH="0" baseline="0" noProof="0">
                <a:ln>
                  <a:noFill/>
                </a:ln>
                <a:solidFill>
                  <a:schemeClr val="tx1"/>
                </a:solidFill>
                <a:effectLst/>
                <a:uLnTx/>
                <a:uFillTx/>
              </a:rPr>
              <a:t>향후 가정에서의 모니터링 솔루션으로 확장 검토중</a:t>
            </a:r>
            <a:r>
              <a:rPr kumimoji="0" lang="en-US" altLang="ko-KR" sz="1200" b="0" i="0" u="none" strike="noStrike" kern="0" cap="none" spc="0" normalizeH="0" baseline="0" noProof="0">
                <a:ln>
                  <a:noFill/>
                </a:ln>
                <a:solidFill>
                  <a:schemeClr val="tx1"/>
                </a:solidFill>
                <a:effectLst/>
                <a:uLnTx/>
                <a:uFillTx/>
              </a:rPr>
              <a:t>(</a:t>
            </a:r>
            <a:r>
              <a:rPr kumimoji="0" lang="en-US" altLang="ko-KR" sz="1200" b="0" i="0" u="none" strike="noStrike" kern="0" cap="none" spc="0" normalizeH="0" baseline="0" noProof="0">
                <a:ln>
                  <a:noFill/>
                </a:ln>
                <a:solidFill>
                  <a:schemeClr val="tx1"/>
                </a:solidFill>
                <a:effectLst/>
                <a:uLnTx/>
                <a:uFillTx/>
                <a:hlinkClick r:id="rId2"/>
              </a:rPr>
              <a:t>https://customers.microsoft.com/Pages/CustomerStory.aspx?recid=12216</a:t>
            </a:r>
            <a:r>
              <a:rPr kumimoji="0" lang="en-US" altLang="ko-KR" sz="1200" b="0" i="0" u="none" strike="noStrike" kern="0" cap="none" spc="0" normalizeH="0" baseline="0" noProof="0">
                <a:ln>
                  <a:noFill/>
                </a:ln>
                <a:solidFill>
                  <a:schemeClr val="tx1"/>
                </a:solidFill>
                <a:effectLst/>
                <a:uLnTx/>
                <a:uFillTx/>
              </a:rPr>
              <a: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ko-KR" altLang="en-US" sz="1200" b="0" i="0" u="none" strike="noStrike" kern="0" cap="none" spc="0" normalizeH="0" baseline="0" noProof="0">
              <a:ln>
                <a:noFill/>
              </a:ln>
              <a:solidFill>
                <a:schemeClr val="tx1"/>
              </a:solidFill>
              <a:effectLst/>
              <a:uLnTx/>
              <a:uFillTx/>
            </a:endParaRPr>
          </a:p>
        </p:txBody>
      </p:sp>
      <p:sp>
        <p:nvSpPr>
          <p:cNvPr id="10" name="직사각형 9"/>
          <p:cNvSpPr/>
          <p:nvPr/>
        </p:nvSpPr>
        <p:spPr>
          <a:xfrm>
            <a:off x="6708531" y="4439020"/>
            <a:ext cx="1195755" cy="38686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0" i="0" u="none" strike="noStrike" kern="0" cap="none" spc="0" normalizeH="0" baseline="0" noProof="0">
                <a:ln>
                  <a:noFill/>
                </a:ln>
                <a:solidFill>
                  <a:sysClr val="windowText" lastClr="000000"/>
                </a:solidFill>
                <a:effectLst/>
                <a:uLnTx/>
                <a:uFillTx/>
              </a:rPr>
              <a:t>사용예시</a:t>
            </a:r>
          </a:p>
        </p:txBody>
      </p:sp>
      <p:sp>
        <p:nvSpPr>
          <p:cNvPr id="14" name="제목 13"/>
          <p:cNvSpPr>
            <a:spLocks noGrp="1"/>
          </p:cNvSpPr>
          <p:nvPr>
            <p:ph type="title"/>
          </p:nvPr>
        </p:nvSpPr>
        <p:spPr/>
        <p:txBody>
          <a:bodyPr>
            <a:normAutofit fontScale="90000"/>
          </a:bodyPr>
          <a:lstStyle/>
          <a:p>
            <a:r>
              <a:rPr lang="ko-KR" altLang="en-US"/>
              <a:t>실시간 </a:t>
            </a:r>
            <a:r>
              <a:rPr lang="ko-KR" altLang="en-US" err="1"/>
              <a:t>스트림</a:t>
            </a:r>
            <a:r>
              <a:rPr lang="ko-KR" altLang="en-US"/>
              <a:t> 분석 서비스 </a:t>
            </a:r>
            <a:r>
              <a:rPr lang="en-US" altLang="ko-KR"/>
              <a:t>(Azure Stream Analytics)</a:t>
            </a:r>
            <a:endParaRPr lang="ko-KR" altLang="en-US"/>
          </a:p>
        </p:txBody>
      </p:sp>
      <p:pic>
        <p:nvPicPr>
          <p:cNvPr id="2" name="그림 1"/>
          <p:cNvPicPr>
            <a:picLocks noChangeAspect="1"/>
          </p:cNvPicPr>
          <p:nvPr/>
        </p:nvPicPr>
        <p:blipFill>
          <a:blip r:embed="rId3"/>
          <a:stretch>
            <a:fillRect/>
          </a:stretch>
        </p:blipFill>
        <p:spPr>
          <a:xfrm>
            <a:off x="6962911" y="1597714"/>
            <a:ext cx="4558540" cy="2305700"/>
          </a:xfrm>
          <a:prstGeom prst="rect">
            <a:avLst/>
          </a:prstGeom>
        </p:spPr>
      </p:pic>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4011" y="645992"/>
            <a:ext cx="887563" cy="707639"/>
          </a:xfrm>
          <a:prstGeom prst="rect">
            <a:avLst/>
          </a:prstGeom>
        </p:spPr>
      </p:pic>
    </p:spTree>
    <p:extLst>
      <p:ext uri="{BB962C8B-B14F-4D97-AF65-F5344CB8AC3E}">
        <p14:creationId xmlns:p14="http://schemas.microsoft.com/office/powerpoint/2010/main" val="11597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560070" y="708660"/>
            <a:ext cx="173637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000" b="1" i="0" u="none" strike="noStrike" kern="0" cap="none" spc="0" normalizeH="0" baseline="0" noProof="0" dirty="0">
                <a:ln>
                  <a:noFill/>
                </a:ln>
                <a:solidFill>
                  <a:schemeClr val="bg1"/>
                </a:solidFill>
                <a:effectLst/>
                <a:uLnTx/>
                <a:uFillTx/>
              </a:rPr>
              <a:t>DEMO</a:t>
            </a:r>
            <a:endParaRPr kumimoji="0" lang="ko-KR" altLang="en-US" sz="4000" b="1" i="0" u="none" strike="noStrike" kern="0" cap="none" spc="0" normalizeH="0" baseline="0" noProof="0" dirty="0">
              <a:ln>
                <a:noFill/>
              </a:ln>
              <a:solidFill>
                <a:schemeClr val="bg1"/>
              </a:solidFill>
              <a:effectLst/>
              <a:uLnTx/>
              <a:uFillTx/>
            </a:endParaRPr>
          </a:p>
        </p:txBody>
      </p:sp>
      <p:sp>
        <p:nvSpPr>
          <p:cNvPr id="6" name="TextBox 5"/>
          <p:cNvSpPr txBox="1"/>
          <p:nvPr/>
        </p:nvSpPr>
        <p:spPr>
          <a:xfrm>
            <a:off x="560069" y="3729990"/>
            <a:ext cx="3270447"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200" b="0" i="0" u="none" strike="noStrike" kern="0" cap="none" spc="0" normalizeH="0" baseline="0" noProof="0" dirty="0">
                <a:ln>
                  <a:noFill/>
                </a:ln>
                <a:solidFill>
                  <a:schemeClr val="bg1"/>
                </a:solidFill>
                <a:effectLst/>
                <a:uLnTx/>
                <a:uFillTx/>
              </a:rPr>
              <a:t>Stream Analytics</a:t>
            </a:r>
          </a:p>
        </p:txBody>
      </p:sp>
      <p:pic>
        <p:nvPicPr>
          <p:cNvPr id="1026" name="Picture 2" descr="http://archive.datacenterdynamics.com/sites/default/files/482487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260" y="-11605"/>
            <a:ext cx="7634287" cy="686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342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379587" y="826592"/>
            <a:ext cx="2224011" cy="116141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디바이스 및 센서</a:t>
            </a:r>
          </a:p>
        </p:txBody>
      </p:sp>
      <p:pic>
        <p:nvPicPr>
          <p:cNvPr id="34"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019" y="1534325"/>
            <a:ext cx="136483" cy="139374"/>
          </a:xfrm>
          <a:prstGeom prst="rect">
            <a:avLst/>
          </a:prstGeom>
        </p:spPr>
      </p:pic>
      <p:sp>
        <p:nvSpPr>
          <p:cNvPr id="35" name="Round Same Side Corner Rectangle 11"/>
          <p:cNvSpPr/>
          <p:nvPr/>
        </p:nvSpPr>
        <p:spPr>
          <a:xfrm>
            <a:off x="1048671" y="1534327"/>
            <a:ext cx="311546" cy="106121"/>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36" name="Rounded Rectangle 6"/>
          <p:cNvSpPr>
            <a:spLocks noChangeAspect="1"/>
          </p:cNvSpPr>
          <p:nvPr/>
        </p:nvSpPr>
        <p:spPr bwMode="auto">
          <a:xfrm rot="16200000">
            <a:off x="1752261" y="1420355"/>
            <a:ext cx="133318" cy="36531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89577" tIns="44788" rIns="89577" bIns="44788" numCol="1" rtlCol="0" anchor="ctr" anchorCtr="0" compatLnSpc="1">
            <a:prstTxWarp prst="textNoShape">
              <a:avLst/>
            </a:prstTxWarp>
          </a:bodyPr>
          <a:lstStyle/>
          <a:p>
            <a:pPr marL="0" marR="0" lvl="0" indent="0" algn="ctr" defTabSz="805562" rtl="0" eaLnBrk="1" fontAlgn="auto" latinLnBrk="1"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latin typeface="Segoe UI Light" panose="020B0502040204020203" pitchFamily="34" charset="0"/>
              <a:ea typeface="+mn-ea"/>
              <a:cs typeface="+mn-cs"/>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3" cstate="screen">
            <a:lum bright="100000"/>
            <a:extLst>
              <a:ext uri="{28A0092B-C50C-407E-A947-70E740481C1C}">
                <a14:useLocalDpi xmlns:a14="http://schemas.microsoft.com/office/drawing/2010/main"/>
              </a:ext>
            </a:extLst>
          </a:blip>
          <a:srcRect/>
          <a:stretch>
            <a:fillRect/>
          </a:stretch>
        </p:blipFill>
        <p:spPr bwMode="auto">
          <a:xfrm>
            <a:off x="935693" y="1653719"/>
            <a:ext cx="459004" cy="243904"/>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550721" y="1681013"/>
            <a:ext cx="524576" cy="153748"/>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95"/>
          <p:cNvSpPr>
            <a:spLocks noChangeAspect="1"/>
          </p:cNvSpPr>
          <p:nvPr/>
        </p:nvSpPr>
        <p:spPr bwMode="auto">
          <a:xfrm flipH="1">
            <a:off x="1384938" y="1690750"/>
            <a:ext cx="218105" cy="169841"/>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87816" tIns="43908" rIns="87816" bIns="43908" numCol="1" rtlCol="0" anchor="ctr" anchorCtr="0" compatLnSpc="1">
            <a:prstTxWarp prst="textNoShape">
              <a:avLst/>
            </a:prstTxWarp>
          </a:bodyPr>
          <a:lstStyle/>
          <a:p>
            <a:pPr marL="0" marR="0" lvl="0" indent="0" algn="ctr" defTabSz="877154" rtl="0" eaLnBrk="1" fontAlgn="base" latinLnBrk="1" hangingPunct="1">
              <a:lnSpc>
                <a:spcPct val="100000"/>
              </a:lnSpc>
              <a:spcBef>
                <a:spcPct val="0"/>
              </a:spcBef>
              <a:spcAft>
                <a:spcPct val="0"/>
              </a:spcAft>
              <a:buClrTx/>
              <a:buSzTx/>
              <a:buFontTx/>
              <a:buNone/>
              <a:tabLst/>
              <a:defRPr/>
            </a:pPr>
            <a:endParaRPr kumimoji="0" lang="en-US" sz="1666" b="0" i="0" u="none" strike="noStrike" kern="0" cap="none" spc="0" normalizeH="0" baseline="0" noProof="0">
              <a:ln>
                <a:noFill/>
              </a:ln>
              <a:solidFill>
                <a:srgbClr val="000000"/>
              </a:solidFill>
              <a:effectLst/>
              <a:uLnTx/>
              <a:uFillTx/>
              <a:latin typeface="맑은 고딕" panose="020F0502020204030204"/>
              <a:ea typeface="+mn-ea"/>
              <a:cs typeface="+mn-cs"/>
            </a:endParaRPr>
          </a:p>
        </p:txBody>
      </p:sp>
      <p:grpSp>
        <p:nvGrpSpPr>
          <p:cNvPr id="40" name="그룹 39"/>
          <p:cNvGrpSpPr/>
          <p:nvPr/>
        </p:nvGrpSpPr>
        <p:grpSpPr>
          <a:xfrm>
            <a:off x="2672293" y="826592"/>
            <a:ext cx="2161609" cy="1161417"/>
            <a:chOff x="3118318" y="749058"/>
            <a:chExt cx="1748414" cy="1718268"/>
          </a:xfrm>
        </p:grpSpPr>
        <p:sp>
          <p:nvSpPr>
            <p:cNvPr id="41" name="직사각형 40"/>
            <p:cNvSpPr/>
            <p:nvPr/>
          </p:nvSpPr>
          <p:spPr>
            <a:xfrm>
              <a:off x="3118318" y="7490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데이터 연결 및 처리</a:t>
              </a:r>
            </a:p>
          </p:txBody>
        </p:sp>
        <p:pic>
          <p:nvPicPr>
            <p:cNvPr id="42" name="Picture 86"/>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3799786" y="1818149"/>
              <a:ext cx="449780" cy="602983"/>
            </a:xfrm>
            <a:prstGeom prst="rect">
              <a:avLst/>
            </a:prstGeom>
          </p:spPr>
        </p:pic>
      </p:grpSp>
      <p:grpSp>
        <p:nvGrpSpPr>
          <p:cNvPr id="43" name="그룹 42"/>
          <p:cNvGrpSpPr/>
          <p:nvPr/>
        </p:nvGrpSpPr>
        <p:grpSpPr>
          <a:xfrm>
            <a:off x="4902597" y="826592"/>
            <a:ext cx="2235133" cy="1161417"/>
            <a:chOff x="5212391" y="749058"/>
            <a:chExt cx="1748414" cy="1718268"/>
          </a:xfrm>
          <a:solidFill>
            <a:schemeClr val="accent1">
              <a:lumMod val="50000"/>
            </a:schemeClr>
          </a:solidFill>
        </p:grpSpPr>
        <p:sp>
          <p:nvSpPr>
            <p:cNvPr id="44" name="직사각형 43"/>
            <p:cNvSpPr/>
            <p:nvPr/>
          </p:nvSpPr>
          <p:spPr>
            <a:xfrm>
              <a:off x="5212391" y="749058"/>
              <a:ext cx="1748414" cy="171826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데이터 저장 및 성능</a:t>
              </a:r>
              <a:endParaRPr kumimoji="0" lang="ko-KR" altLang="en-US" sz="16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5" name="Picture 3"/>
            <p:cNvPicPr>
              <a:picLocks noChangeAspect="1"/>
            </p:cNvPicPr>
            <p:nvPr/>
          </p:nvPicPr>
          <p:blipFill>
            <a:blip r:embed="rId6">
              <a:biLevel thresh="25000"/>
              <a:extLst>
                <a:ext uri="{28A0092B-C50C-407E-A947-70E740481C1C}">
                  <a14:useLocalDpi xmlns:a14="http://schemas.microsoft.com/office/drawing/2010/main"/>
                </a:ext>
              </a:extLst>
            </a:blip>
            <a:srcRect/>
            <a:stretch>
              <a:fillRect/>
            </a:stretch>
          </p:blipFill>
          <p:spPr bwMode="auto">
            <a:xfrm>
              <a:off x="5897124" y="1769742"/>
              <a:ext cx="413080" cy="567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46" name="그룹 45"/>
          <p:cNvGrpSpPr/>
          <p:nvPr/>
        </p:nvGrpSpPr>
        <p:grpSpPr>
          <a:xfrm>
            <a:off x="9417841" y="826592"/>
            <a:ext cx="2267411" cy="1161417"/>
            <a:chOff x="9400536" y="749058"/>
            <a:chExt cx="1748414" cy="1718268"/>
          </a:xfrm>
        </p:grpSpPr>
        <p:sp>
          <p:nvSpPr>
            <p:cNvPr id="47" name="직사각형 46"/>
            <p:cNvSpPr/>
            <p:nvPr/>
          </p:nvSpPr>
          <p:spPr>
            <a:xfrm>
              <a:off x="9400536" y="7490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프레젠테이션 및 활용</a:t>
              </a:r>
            </a:p>
          </p:txBody>
        </p:sp>
        <p:pic>
          <p:nvPicPr>
            <p:cNvPr id="48" name="Picture 73"/>
            <p:cNvPicPr>
              <a:picLocks noChangeAspect="1"/>
            </p:cNvPicPr>
            <p:nvPr/>
          </p:nvPicPr>
          <p:blipFill>
            <a:blip r:embed="rId7">
              <a:biLevel thresh="25000"/>
              <a:extLst>
                <a:ext uri="{28A0092B-C50C-407E-A947-70E740481C1C}">
                  <a14:useLocalDpi xmlns:a14="http://schemas.microsoft.com/office/drawing/2010/main"/>
                </a:ext>
              </a:extLst>
            </a:blip>
            <a:srcRect/>
            <a:stretch>
              <a:fillRect/>
            </a:stretch>
          </p:blipFill>
          <p:spPr bwMode="auto">
            <a:xfrm>
              <a:off x="10160543" y="1754357"/>
              <a:ext cx="243338" cy="59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그룹 48"/>
          <p:cNvGrpSpPr/>
          <p:nvPr/>
        </p:nvGrpSpPr>
        <p:grpSpPr>
          <a:xfrm>
            <a:off x="7206425" y="826592"/>
            <a:ext cx="2142722" cy="1249098"/>
            <a:chOff x="7316854" y="2463558"/>
            <a:chExt cx="1748414" cy="1847988"/>
          </a:xfrm>
        </p:grpSpPr>
        <p:sp>
          <p:nvSpPr>
            <p:cNvPr id="50" name="직사각형 49"/>
            <p:cNvSpPr/>
            <p:nvPr/>
          </p:nvSpPr>
          <p:spPr>
            <a:xfrm>
              <a:off x="7316854" y="24635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rPr>
                <a:t>분석</a:t>
              </a:r>
            </a:p>
          </p:txBody>
        </p:sp>
        <p:pic>
          <p:nvPicPr>
            <p:cNvPr id="51" name="Picture 8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50681" y="3264624"/>
              <a:ext cx="724232" cy="1046922"/>
            </a:xfrm>
            <a:prstGeom prst="rect">
              <a:avLst/>
            </a:prstGeom>
          </p:spPr>
        </p:pic>
      </p:grpSp>
      <p:sp>
        <p:nvSpPr>
          <p:cNvPr id="2" name="제목 1"/>
          <p:cNvSpPr>
            <a:spLocks noGrp="1"/>
          </p:cNvSpPr>
          <p:nvPr>
            <p:ph type="title"/>
          </p:nvPr>
        </p:nvSpPr>
        <p:spPr/>
        <p:txBody>
          <a:bodyPr>
            <a:normAutofit fontScale="90000"/>
          </a:bodyPr>
          <a:lstStyle/>
          <a:p>
            <a:r>
              <a:rPr lang="en-US" altLang="ko-KR" dirty="0"/>
              <a:t>Microsoft Data platform</a:t>
            </a:r>
            <a:r>
              <a:rPr lang="ko-KR" altLang="en-US" dirty="0"/>
              <a:t> </a:t>
            </a:r>
            <a:r>
              <a:rPr lang="en-US" altLang="ko-KR" dirty="0"/>
              <a:t>End-to-end</a:t>
            </a:r>
            <a:r>
              <a:rPr lang="ko-KR" altLang="en-US" dirty="0"/>
              <a:t> 서비스</a:t>
            </a:r>
            <a:r>
              <a:rPr lang="en-US" altLang="ko-KR" dirty="0"/>
              <a:t> </a:t>
            </a:r>
            <a:endParaRPr lang="ko-KR" altLang="en-US" dirty="0"/>
          </a:p>
        </p:txBody>
      </p:sp>
      <p:sp>
        <p:nvSpPr>
          <p:cNvPr id="26" name="이등변 삼각형 25"/>
          <p:cNvSpPr/>
          <p:nvPr/>
        </p:nvSpPr>
        <p:spPr>
          <a:xfrm rot="5400000">
            <a:off x="2484969" y="1221221"/>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7" name="이등변 삼각형 26"/>
          <p:cNvSpPr/>
          <p:nvPr/>
        </p:nvSpPr>
        <p:spPr>
          <a:xfrm rot="5400000">
            <a:off x="4731080" y="1258217"/>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8" name="이등변 삼각형 27"/>
          <p:cNvSpPr/>
          <p:nvPr/>
        </p:nvSpPr>
        <p:spPr>
          <a:xfrm rot="5400000">
            <a:off x="7009641" y="1206448"/>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9" name="이등변 삼각형 28"/>
          <p:cNvSpPr/>
          <p:nvPr/>
        </p:nvSpPr>
        <p:spPr>
          <a:xfrm rot="5400000">
            <a:off x="9228851" y="1206448"/>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09394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316895" y="1037896"/>
            <a:ext cx="5642471" cy="8752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a:ln>
                  <a:noFill/>
                </a:ln>
                <a:solidFill>
                  <a:schemeClr val="tx1"/>
                </a:solidFill>
                <a:effectLst/>
                <a:uLnTx/>
                <a:uFillTx/>
              </a:rPr>
              <a:t>Power BI</a:t>
            </a:r>
            <a:r>
              <a:rPr kumimoji="0" lang="ko-KR" altLang="en-US" sz="1200" b="0" i="0" u="none" strike="noStrike" kern="0" cap="none" spc="0" normalizeH="0" baseline="0" noProof="0">
                <a:ln>
                  <a:noFill/>
                </a:ln>
                <a:solidFill>
                  <a:schemeClr val="tx1"/>
                </a:solidFill>
                <a:effectLst/>
                <a:uLnTx/>
                <a:uFillTx/>
              </a:rPr>
              <a:t>는 </a:t>
            </a:r>
            <a:r>
              <a:rPr kumimoji="0" lang="ko-KR" altLang="en-US" sz="1200" b="0" i="0" u="none" strike="noStrike" kern="0" cap="none" spc="0" normalizeH="0" baseline="0" noProof="0" err="1">
                <a:ln>
                  <a:noFill/>
                </a:ln>
                <a:solidFill>
                  <a:schemeClr val="tx1"/>
                </a:solidFill>
                <a:effectLst/>
                <a:uLnTx/>
                <a:uFillTx/>
              </a:rPr>
              <a:t>클라우드</a:t>
            </a:r>
            <a:r>
              <a:rPr kumimoji="0" lang="ko-KR" altLang="en-US" sz="1200" b="0" i="0" u="none" strike="noStrike" kern="0" cap="none" spc="0" normalizeH="0" baseline="0" noProof="0">
                <a:ln>
                  <a:noFill/>
                </a:ln>
                <a:solidFill>
                  <a:schemeClr val="tx1"/>
                </a:solidFill>
                <a:effectLst/>
                <a:uLnTx/>
                <a:uFillTx/>
              </a:rPr>
              <a:t> 상에서 </a:t>
            </a:r>
            <a:r>
              <a:rPr kumimoji="0" lang="en-US" altLang="ko-KR" sz="1200" b="0" i="0" u="none" strike="noStrike" kern="0" cap="none" spc="0" normalizeH="0" baseline="0" noProof="0">
                <a:ln>
                  <a:noFill/>
                </a:ln>
                <a:solidFill>
                  <a:schemeClr val="tx1"/>
                </a:solidFill>
                <a:effectLst/>
                <a:uLnTx/>
                <a:uFillTx/>
              </a:rPr>
              <a:t>SaaS</a:t>
            </a:r>
            <a:r>
              <a:rPr kumimoji="0" lang="ko-KR" altLang="en-US" sz="1200" b="0" i="0" u="none" strike="noStrike" kern="0" cap="none" spc="0" normalizeH="0" baseline="0" noProof="0">
                <a:ln>
                  <a:noFill/>
                </a:ln>
                <a:solidFill>
                  <a:schemeClr val="tx1"/>
                </a:solidFill>
                <a:effectLst/>
                <a:uLnTx/>
                <a:uFillTx/>
              </a:rPr>
              <a:t> 형태로 서비스 되는 데이터 시각화 및 분석 플랫폼</a:t>
            </a:r>
            <a:endParaRPr kumimoji="0" lang="en-US" altLang="ko-KR" sz="1200" b="0" i="0" u="none" strike="noStrike" kern="0" cap="none" spc="0" normalizeH="0" baseline="0" noProof="0">
              <a:ln>
                <a:noFill/>
              </a:ln>
              <a:solidFill>
                <a:schemeClr val="tx1"/>
              </a:solidFill>
              <a:effectLst/>
              <a:uLnTx/>
              <a:uFillTx/>
            </a:endParaRPr>
          </a:p>
        </p:txBody>
      </p:sp>
      <p:sp>
        <p:nvSpPr>
          <p:cNvPr id="5" name="직사각형 4"/>
          <p:cNvSpPr/>
          <p:nvPr/>
        </p:nvSpPr>
        <p:spPr>
          <a:xfrm>
            <a:off x="466315" y="844464"/>
            <a:ext cx="1261759" cy="386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0" i="0" u="none" strike="noStrike" kern="0" cap="none" spc="0" normalizeH="0" baseline="0" noProof="0">
                <a:ln>
                  <a:noFill/>
                </a:ln>
                <a:solidFill>
                  <a:sysClr val="windowText" lastClr="000000"/>
                </a:solidFill>
                <a:effectLst/>
                <a:uLnTx/>
                <a:uFillTx/>
              </a:rPr>
              <a:t>개요</a:t>
            </a:r>
          </a:p>
        </p:txBody>
      </p:sp>
      <p:sp>
        <p:nvSpPr>
          <p:cNvPr id="7" name="직사각형 6"/>
          <p:cNvSpPr/>
          <p:nvPr/>
        </p:nvSpPr>
        <p:spPr>
          <a:xfrm>
            <a:off x="313347" y="2221718"/>
            <a:ext cx="5624843" cy="32015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a:ln>
                  <a:noFill/>
                </a:ln>
                <a:solidFill>
                  <a:schemeClr val="tx1"/>
                </a:solidFill>
                <a:effectLst/>
                <a:uLnTx/>
                <a:uFillTx/>
              </a:rPr>
              <a:t>Office </a:t>
            </a:r>
            <a:r>
              <a:rPr kumimoji="0" lang="ko-KR" altLang="en-US" sz="1200" b="0" i="0" u="none" strike="noStrike" kern="0" cap="none" spc="0" normalizeH="0" baseline="0" noProof="0">
                <a:ln>
                  <a:noFill/>
                </a:ln>
                <a:solidFill>
                  <a:schemeClr val="tx1"/>
                </a:solidFill>
                <a:effectLst/>
                <a:uLnTx/>
                <a:uFillTx/>
              </a:rPr>
              <a:t>제품</a:t>
            </a:r>
            <a:r>
              <a:rPr kumimoji="0" lang="en-US" altLang="ko-KR" sz="1200" b="0" i="0" u="none" strike="noStrike" kern="0" cap="none" spc="0" normalizeH="0" baseline="0" noProof="0">
                <a:ln>
                  <a:noFill/>
                </a:ln>
                <a:solidFill>
                  <a:schemeClr val="tx1"/>
                </a:solidFill>
                <a:effectLst/>
                <a:uLnTx/>
                <a:uFillTx/>
              </a:rPr>
              <a:t>, </a:t>
            </a:r>
            <a:r>
              <a:rPr kumimoji="0" lang="ko-KR" altLang="en-US" sz="1200" b="0" i="0" u="none" strike="noStrike" kern="0" cap="none" spc="0" normalizeH="0" baseline="0" noProof="0">
                <a:ln>
                  <a:noFill/>
                </a:ln>
                <a:solidFill>
                  <a:schemeClr val="tx1"/>
                </a:solidFill>
                <a:effectLst/>
                <a:uLnTx/>
                <a:uFillTx/>
              </a:rPr>
              <a:t>특히 </a:t>
            </a:r>
            <a:r>
              <a:rPr kumimoji="0" lang="en-US" altLang="ko-KR" sz="1200" b="0" i="0" u="none" strike="noStrike" kern="0" cap="none" spc="0" normalizeH="0" baseline="0" noProof="0">
                <a:ln>
                  <a:noFill/>
                </a:ln>
                <a:solidFill>
                  <a:schemeClr val="tx1"/>
                </a:solidFill>
                <a:effectLst/>
                <a:uLnTx/>
                <a:uFillTx/>
              </a:rPr>
              <a:t>Excel</a:t>
            </a:r>
            <a:r>
              <a:rPr kumimoji="0" lang="ko-KR" altLang="en-US" sz="1200" b="0" i="0" u="none" strike="noStrike" kern="0" cap="none" spc="0" normalizeH="0" baseline="0" noProof="0">
                <a:ln>
                  <a:noFill/>
                </a:ln>
                <a:solidFill>
                  <a:schemeClr val="tx1"/>
                </a:solidFill>
                <a:effectLst/>
                <a:uLnTx/>
                <a:uFillTx/>
              </a:rPr>
              <a:t>과의 리포트 연동 기능</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solidFill>
                <a:effectLst/>
                <a:uLnTx/>
                <a:uFillTx/>
              </a:rPr>
              <a:t>화려한 대시보드 구성을 지원하는 툴 지원</a:t>
            </a:r>
            <a:r>
              <a:rPr kumimoji="0" lang="en-US" altLang="ko-KR" sz="1200" b="0" i="0" u="none" strike="noStrike" kern="0" cap="none" spc="0" normalizeH="0" baseline="0" noProof="0">
                <a:ln>
                  <a:noFill/>
                </a:ln>
                <a:solidFill>
                  <a:schemeClr val="tx1"/>
                </a:solidFill>
                <a:effectLst/>
                <a:uLnTx/>
                <a:uFillTx/>
              </a:rPr>
              <a:t>(Power BI Desktop)</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solidFill>
                <a:effectLst/>
                <a:uLnTx/>
                <a:uFillTx/>
              </a:rPr>
              <a:t>거의 모든 형식의 데이터 원본 지원</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solidFill>
                <a:effectLst/>
                <a:uLnTx/>
                <a:uFillTx/>
              </a:rPr>
              <a:t>데이터 원본에의 라이브 연결 지원</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solidFill>
                <a:effectLst/>
                <a:uLnTx/>
                <a:uFillTx/>
              </a:rPr>
              <a:t>실시간 대시보드 지원</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a:ln>
                  <a:noFill/>
                </a:ln>
                <a:solidFill>
                  <a:schemeClr val="tx1"/>
                </a:solidFill>
                <a:effectLst/>
                <a:uLnTx/>
                <a:uFillTx/>
              </a:rPr>
              <a:t>Oracle, IBM</a:t>
            </a:r>
            <a:r>
              <a:rPr kumimoji="0" lang="ko-KR" altLang="en-US" sz="1200" b="0" i="0" u="none" strike="noStrike" kern="0" cap="none" spc="0" normalizeH="0" baseline="0" noProof="0">
                <a:ln>
                  <a:noFill/>
                </a:ln>
                <a:solidFill>
                  <a:schemeClr val="tx1"/>
                </a:solidFill>
                <a:effectLst/>
                <a:uLnTx/>
                <a:uFillTx/>
              </a:rPr>
              <a:t>과 같은 기타 </a:t>
            </a:r>
            <a:r>
              <a:rPr kumimoji="0" lang="en-US" altLang="ko-KR" sz="1200" b="0" i="0" u="none" strike="noStrike" kern="0" cap="none" spc="0" normalizeH="0" baseline="0" noProof="0">
                <a:ln>
                  <a:noFill/>
                </a:ln>
                <a:solidFill>
                  <a:schemeClr val="tx1"/>
                </a:solidFill>
                <a:effectLst/>
                <a:uLnTx/>
                <a:uFillTx/>
              </a:rPr>
              <a:t>DB</a:t>
            </a:r>
            <a:r>
              <a:rPr kumimoji="0" lang="ko-KR" altLang="en-US" sz="1200" b="0" i="0" u="none" strike="noStrike" kern="0" cap="none" spc="0" normalizeH="0" baseline="0" noProof="0">
                <a:ln>
                  <a:noFill/>
                </a:ln>
                <a:solidFill>
                  <a:schemeClr val="tx1"/>
                </a:solidFill>
                <a:effectLst/>
                <a:uLnTx/>
                <a:uFillTx/>
              </a:rPr>
              <a:t>와도 </a:t>
            </a:r>
            <a:r>
              <a:rPr kumimoji="0" lang="ko-KR" altLang="en-US" sz="1200" b="0" i="0" u="none" strike="noStrike" kern="0" cap="none" spc="0" normalizeH="0" baseline="0" noProof="0" err="1">
                <a:ln>
                  <a:noFill/>
                </a:ln>
                <a:solidFill>
                  <a:schemeClr val="tx1"/>
                </a:solidFill>
                <a:effectLst/>
                <a:uLnTx/>
                <a:uFillTx/>
              </a:rPr>
              <a:t>스케쥴링된</a:t>
            </a:r>
            <a:r>
              <a:rPr kumimoji="0" lang="ko-KR" altLang="en-US" sz="1200" b="0" i="0" u="none" strike="noStrike" kern="0" cap="none" spc="0" normalizeH="0" baseline="0" noProof="0">
                <a:ln>
                  <a:noFill/>
                </a:ln>
                <a:solidFill>
                  <a:schemeClr val="tx1"/>
                </a:solidFill>
                <a:effectLst/>
                <a:uLnTx/>
                <a:uFillTx/>
              </a:rPr>
              <a:t> 데이터 </a:t>
            </a:r>
            <a:r>
              <a:rPr kumimoji="0" lang="ko-KR" altLang="en-US" sz="1200" b="0" i="0" u="none" strike="noStrike" kern="0" cap="none" spc="0" normalizeH="0" baseline="0" noProof="0" err="1">
                <a:ln>
                  <a:noFill/>
                </a:ln>
                <a:solidFill>
                  <a:schemeClr val="tx1"/>
                </a:solidFill>
                <a:effectLst/>
                <a:uLnTx/>
                <a:uFillTx/>
              </a:rPr>
              <a:t>새로고침</a:t>
            </a:r>
            <a:r>
              <a:rPr kumimoji="0" lang="ko-KR" altLang="en-US" sz="1200" b="0" i="0" u="none" strike="noStrike" kern="0" cap="none" spc="0" normalizeH="0" baseline="0" noProof="0">
                <a:ln>
                  <a:noFill/>
                </a:ln>
                <a:solidFill>
                  <a:schemeClr val="tx1"/>
                </a:solidFill>
                <a:effectLst/>
                <a:uLnTx/>
                <a:uFillTx/>
              </a:rPr>
              <a:t> 지원</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solidFill>
                <a:effectLst/>
                <a:uLnTx/>
                <a:uFillTx/>
              </a:rPr>
              <a:t>대시보드 및 리포트</a:t>
            </a:r>
            <a:r>
              <a:rPr kumimoji="0" lang="en-US" altLang="ko-KR" sz="1200" b="0" i="0" u="none" strike="noStrike" kern="0" cap="none" spc="0" normalizeH="0" baseline="0" noProof="0">
                <a:ln>
                  <a:noFill/>
                </a:ln>
                <a:solidFill>
                  <a:schemeClr val="tx1"/>
                </a:solidFill>
                <a:effectLst/>
                <a:uLnTx/>
                <a:uFillTx/>
              </a:rPr>
              <a:t>, </a:t>
            </a:r>
            <a:r>
              <a:rPr kumimoji="0" lang="ko-KR" altLang="en-US" sz="1200" b="0" i="0" u="none" strike="noStrike" kern="0" cap="none" spc="0" normalizeH="0" baseline="0" noProof="0">
                <a:ln>
                  <a:noFill/>
                </a:ln>
                <a:solidFill>
                  <a:schemeClr val="tx1"/>
                </a:solidFill>
                <a:effectLst/>
                <a:uLnTx/>
                <a:uFillTx/>
              </a:rPr>
              <a:t>데이터 모델 등을 미리 구성하여 조직에 배포할 수 있는 콘텐츠 팩 기능 지원</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solidFill>
                <a:effectLst/>
                <a:uLnTx/>
                <a:uFillTx/>
              </a:rPr>
              <a:t>조직의 콘텐츠 팩 뿐만 아니라 많이 사용하는 </a:t>
            </a:r>
            <a:r>
              <a:rPr kumimoji="0" lang="en-US" altLang="ko-KR" sz="1200" b="0" i="0" u="none" strike="noStrike" kern="0" cap="none" spc="0" normalizeH="0" baseline="0" noProof="0">
                <a:ln>
                  <a:noFill/>
                </a:ln>
                <a:solidFill>
                  <a:schemeClr val="tx1"/>
                </a:solidFill>
                <a:effectLst/>
                <a:uLnTx/>
                <a:uFillTx/>
              </a:rPr>
              <a:t>SaaS </a:t>
            </a:r>
            <a:r>
              <a:rPr kumimoji="0" lang="ko-KR" altLang="en-US" sz="1200" b="0" i="0" u="none" strike="noStrike" kern="0" cap="none" spc="0" normalizeH="0" baseline="0" noProof="0">
                <a:ln>
                  <a:noFill/>
                </a:ln>
                <a:solidFill>
                  <a:schemeClr val="tx1"/>
                </a:solidFill>
                <a:effectLst/>
                <a:uLnTx/>
                <a:uFillTx/>
              </a:rPr>
              <a:t>솔루션들이 제공하는 콘텐츠 팩 이용 가능</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err="1">
                <a:ln>
                  <a:noFill/>
                </a:ln>
                <a:solidFill>
                  <a:schemeClr val="tx1"/>
                </a:solidFill>
                <a:effectLst/>
                <a:uLnTx/>
                <a:uFillTx/>
              </a:rPr>
              <a:t>데이터셋을</a:t>
            </a:r>
            <a:r>
              <a:rPr kumimoji="0" lang="ko-KR" altLang="en-US" sz="1200" b="0" i="0" u="none" strike="noStrike" kern="0" cap="none" spc="0" normalizeH="0" baseline="0" noProof="0">
                <a:ln>
                  <a:noFill/>
                </a:ln>
                <a:solidFill>
                  <a:schemeClr val="tx1"/>
                </a:solidFill>
                <a:effectLst/>
                <a:uLnTx/>
                <a:uFillTx/>
              </a:rPr>
              <a:t> 통해 리포트 또는 대시보드를 만들 수 있으며 기본 제공되는 차트 이외에 사용자가 </a:t>
            </a:r>
            <a:r>
              <a:rPr kumimoji="0" lang="en-US" altLang="ko-KR" sz="1200" b="0" i="0" u="none" strike="noStrike" kern="0" cap="none" spc="0" normalizeH="0" baseline="0" noProof="0">
                <a:ln>
                  <a:noFill/>
                </a:ln>
                <a:solidFill>
                  <a:schemeClr val="tx1"/>
                </a:solidFill>
                <a:effectLst/>
                <a:uLnTx/>
                <a:uFillTx/>
              </a:rPr>
              <a:t>D3.js</a:t>
            </a:r>
            <a:r>
              <a:rPr kumimoji="0" lang="ko-KR" altLang="en-US" sz="1200" b="0" i="0" u="none" strike="noStrike" kern="0" cap="none" spc="0" normalizeH="0" baseline="0" noProof="0">
                <a:ln>
                  <a:noFill/>
                </a:ln>
                <a:solidFill>
                  <a:schemeClr val="tx1"/>
                </a:solidFill>
                <a:effectLst/>
                <a:uLnTx/>
                <a:uFillTx/>
              </a:rPr>
              <a:t>를 통해 개발한 시각화 요소</a:t>
            </a:r>
            <a:r>
              <a:rPr kumimoji="0" lang="en-US" altLang="ko-KR" sz="1200" b="0" i="0" u="none" strike="noStrike" kern="0" cap="none" spc="0" normalizeH="0" baseline="0" noProof="0">
                <a:ln>
                  <a:noFill/>
                </a:ln>
                <a:solidFill>
                  <a:schemeClr val="tx1"/>
                </a:solidFill>
                <a:effectLst/>
                <a:uLnTx/>
                <a:uFillTx/>
              </a:rPr>
              <a:t>(</a:t>
            </a:r>
            <a:r>
              <a:rPr kumimoji="0" lang="ko-KR" altLang="en-US" sz="1200" b="0" i="0" u="none" strike="noStrike" kern="0" cap="none" spc="0" normalizeH="0" baseline="0" noProof="0">
                <a:ln>
                  <a:noFill/>
                </a:ln>
                <a:solidFill>
                  <a:schemeClr val="tx1"/>
                </a:solidFill>
                <a:effectLst/>
                <a:uLnTx/>
                <a:uFillTx/>
              </a:rPr>
              <a:t>그래프</a:t>
            </a:r>
            <a:r>
              <a:rPr kumimoji="0" lang="en-US" altLang="ko-KR" sz="1200" b="0" i="0" u="none" strike="noStrike" kern="0" cap="none" spc="0" normalizeH="0" baseline="0" noProof="0">
                <a:ln>
                  <a:noFill/>
                </a:ln>
                <a:solidFill>
                  <a:schemeClr val="tx1"/>
                </a:solidFill>
                <a:effectLst/>
                <a:uLnTx/>
                <a:uFillTx/>
              </a:rPr>
              <a:t>, </a:t>
            </a:r>
            <a:r>
              <a:rPr kumimoji="0" lang="ko-KR" altLang="en-US" sz="1200" b="0" i="0" u="none" strike="noStrike" kern="0" cap="none" spc="0" normalizeH="0" baseline="0" noProof="0">
                <a:ln>
                  <a:noFill/>
                </a:ln>
                <a:solidFill>
                  <a:schemeClr val="tx1"/>
                </a:solidFill>
                <a:effectLst/>
                <a:uLnTx/>
                <a:uFillTx/>
              </a:rPr>
              <a:t>차트</a:t>
            </a:r>
            <a:r>
              <a:rPr kumimoji="0" lang="en-US" altLang="ko-KR" sz="1200" b="0" i="0" u="none" strike="noStrike" kern="0" cap="none" spc="0" normalizeH="0" baseline="0" noProof="0">
                <a:ln>
                  <a:noFill/>
                </a:ln>
                <a:solidFill>
                  <a:schemeClr val="tx1"/>
                </a:solidFill>
                <a:effectLst/>
                <a:uLnTx/>
                <a:uFillTx/>
              </a:rPr>
              <a:t>)</a:t>
            </a:r>
            <a:r>
              <a:rPr kumimoji="0" lang="ko-KR" altLang="en-US" sz="1200" b="0" i="0" u="none" strike="noStrike" kern="0" cap="none" spc="0" normalizeH="0" baseline="0" noProof="0">
                <a:ln>
                  <a:noFill/>
                </a:ln>
                <a:solidFill>
                  <a:schemeClr val="tx1"/>
                </a:solidFill>
                <a:effectLst/>
                <a:uLnTx/>
                <a:uFillTx/>
              </a:rPr>
              <a:t>를 생성 가능</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err="1">
                <a:ln>
                  <a:noFill/>
                </a:ln>
                <a:solidFill>
                  <a:schemeClr val="tx1"/>
                </a:solidFill>
                <a:effectLst/>
                <a:uLnTx/>
                <a:uFillTx/>
              </a:rPr>
              <a:t>Andorid</a:t>
            </a:r>
            <a:r>
              <a:rPr kumimoji="0" lang="en-US" altLang="ko-KR" sz="1200" b="0" i="0" u="none" strike="noStrike" kern="0" cap="none" spc="0" normalizeH="0" baseline="0" noProof="0">
                <a:ln>
                  <a:noFill/>
                </a:ln>
                <a:solidFill>
                  <a:schemeClr val="tx1"/>
                </a:solidFill>
                <a:effectLst/>
                <a:uLnTx/>
                <a:uFillTx/>
              </a:rPr>
              <a:t>, iOS </a:t>
            </a:r>
            <a:r>
              <a:rPr kumimoji="0" lang="ko-KR" altLang="en-US" sz="1200" b="0" i="0" u="none" strike="noStrike" kern="0" cap="none" spc="0" normalizeH="0" baseline="0" noProof="0">
                <a:ln>
                  <a:noFill/>
                </a:ln>
                <a:solidFill>
                  <a:schemeClr val="tx1"/>
                </a:solidFill>
                <a:effectLst/>
                <a:uLnTx/>
                <a:uFillTx/>
              </a:rPr>
              <a:t>등에 모바일 </a:t>
            </a:r>
            <a:r>
              <a:rPr kumimoji="0" lang="en-US" altLang="ko-KR" sz="1200" b="0" i="0" u="none" strike="noStrike" kern="0" cap="none" spc="0" normalizeH="0" baseline="0" noProof="0">
                <a:ln>
                  <a:noFill/>
                </a:ln>
                <a:solidFill>
                  <a:schemeClr val="tx1"/>
                </a:solidFill>
                <a:effectLst/>
                <a:uLnTx/>
                <a:uFillTx/>
              </a:rPr>
              <a:t>Native App </a:t>
            </a:r>
            <a:r>
              <a:rPr kumimoji="0" lang="ko-KR" altLang="en-US" sz="1200" b="0" i="0" u="none" strike="noStrike" kern="0" cap="none" spc="0" normalizeH="0" baseline="0" noProof="0">
                <a:ln>
                  <a:noFill/>
                </a:ln>
                <a:solidFill>
                  <a:schemeClr val="tx1"/>
                </a:solidFill>
                <a:effectLst/>
                <a:uLnTx/>
                <a:uFillTx/>
              </a:rPr>
              <a:t>지원</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a:ln>
                  <a:noFill/>
                </a:ln>
                <a:solidFill>
                  <a:schemeClr val="tx1"/>
                </a:solidFill>
                <a:effectLst/>
                <a:uLnTx/>
                <a:uFillTx/>
              </a:rPr>
              <a:t>KPI </a:t>
            </a:r>
            <a:r>
              <a:rPr kumimoji="0" lang="ko-KR" altLang="en-US" sz="1200" b="0" i="0" u="none" strike="noStrike" kern="0" cap="none" spc="0" normalizeH="0" baseline="0" noProof="0">
                <a:ln>
                  <a:noFill/>
                </a:ln>
                <a:solidFill>
                  <a:schemeClr val="tx1"/>
                </a:solidFill>
                <a:effectLst/>
                <a:uLnTx/>
                <a:uFillTx/>
              </a:rPr>
              <a:t>관련 알림 기능</a:t>
            </a:r>
            <a:r>
              <a:rPr kumimoji="0" lang="en-US" altLang="ko-KR" sz="1200" b="0" i="0" u="none" strike="noStrike" kern="0" cap="none" spc="0" normalizeH="0" baseline="0" noProof="0">
                <a:ln>
                  <a:noFill/>
                </a:ln>
                <a:solidFill>
                  <a:schemeClr val="tx1"/>
                </a:solidFill>
                <a:effectLst/>
                <a:uLnTx/>
                <a:uFillTx/>
              </a:rPr>
              <a:t>, </a:t>
            </a:r>
            <a:r>
              <a:rPr kumimoji="0" lang="ko-KR" altLang="en-US" sz="1200" b="0" i="0" u="none" strike="noStrike" kern="0" cap="none" spc="0" normalizeH="0" baseline="0" noProof="0">
                <a:ln>
                  <a:noFill/>
                </a:ln>
                <a:solidFill>
                  <a:schemeClr val="tx1"/>
                </a:solidFill>
                <a:effectLst/>
                <a:uLnTx/>
                <a:uFillTx/>
              </a:rPr>
              <a:t>코멘트 기능 등을 포함</a:t>
            </a:r>
            <a:endParaRPr kumimoji="0" lang="en-US" altLang="ko-KR" sz="1200" b="0" i="0" u="none" strike="noStrike" kern="0" cap="none" spc="0" normalizeH="0" baseline="0" noProof="0">
              <a:ln>
                <a:noFill/>
              </a:ln>
              <a:solidFill>
                <a:schemeClr val="tx1"/>
              </a:solidFill>
              <a:effectLst/>
              <a:uLnTx/>
              <a:uFillTx/>
            </a:endParaRPr>
          </a:p>
        </p:txBody>
      </p:sp>
      <p:sp>
        <p:nvSpPr>
          <p:cNvPr id="8" name="직사각형 7"/>
          <p:cNvSpPr/>
          <p:nvPr/>
        </p:nvSpPr>
        <p:spPr>
          <a:xfrm>
            <a:off x="445140" y="2022980"/>
            <a:ext cx="1261759" cy="386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0" i="0" u="none" strike="noStrike" kern="0" cap="none" spc="0" normalizeH="0" baseline="0" noProof="0">
                <a:ln>
                  <a:noFill/>
                </a:ln>
                <a:solidFill>
                  <a:sysClr val="windowText" lastClr="000000"/>
                </a:solidFill>
                <a:effectLst/>
                <a:uLnTx/>
                <a:uFillTx/>
              </a:rPr>
              <a:t>특징</a:t>
            </a:r>
          </a:p>
        </p:txBody>
      </p:sp>
      <p:sp>
        <p:nvSpPr>
          <p:cNvPr id="12" name="직사각형 11"/>
          <p:cNvSpPr/>
          <p:nvPr/>
        </p:nvSpPr>
        <p:spPr>
          <a:xfrm>
            <a:off x="299737" y="5731910"/>
            <a:ext cx="5638454" cy="8924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solidFill>
                <a:effectLst/>
                <a:uLnTx/>
                <a:uFillTx/>
              </a:rPr>
              <a:t>현재 실시간 연결 대시보드 연결은 </a:t>
            </a:r>
            <a:r>
              <a:rPr kumimoji="0" lang="en-US" altLang="ko-KR" sz="1200" b="0" i="0" u="none" strike="noStrike" kern="0" cap="none" spc="0" normalizeH="0" baseline="0" noProof="0">
                <a:ln>
                  <a:noFill/>
                </a:ln>
                <a:solidFill>
                  <a:schemeClr val="tx1"/>
                </a:solidFill>
                <a:effectLst/>
                <a:uLnTx/>
                <a:uFillTx/>
              </a:rPr>
              <a:t>Power BI REST API </a:t>
            </a:r>
            <a:r>
              <a:rPr kumimoji="0" lang="ko-KR" altLang="en-US" sz="1200" b="0" i="0" u="none" strike="noStrike" kern="0" cap="none" spc="0" normalizeH="0" baseline="0" noProof="0">
                <a:ln>
                  <a:noFill/>
                </a:ln>
                <a:solidFill>
                  <a:schemeClr val="tx1"/>
                </a:solidFill>
                <a:effectLst/>
                <a:uLnTx/>
                <a:uFillTx/>
              </a:rPr>
              <a:t>또는 </a:t>
            </a:r>
            <a:r>
              <a:rPr kumimoji="0" lang="en-US" altLang="ko-KR" sz="1200" b="0" i="0" u="none" strike="noStrike" kern="0" cap="none" spc="0" normalizeH="0" baseline="0" noProof="0">
                <a:ln>
                  <a:noFill/>
                </a:ln>
                <a:solidFill>
                  <a:schemeClr val="tx1"/>
                </a:solidFill>
                <a:effectLst/>
                <a:uLnTx/>
                <a:uFillTx/>
              </a:rPr>
              <a:t>Azure Stream Analytics</a:t>
            </a:r>
            <a:r>
              <a:rPr kumimoji="0" lang="ko-KR" altLang="en-US" sz="1200" b="0" i="0" u="none" strike="noStrike" kern="0" cap="none" spc="0" normalizeH="0" baseline="0" noProof="0">
                <a:ln>
                  <a:noFill/>
                </a:ln>
                <a:solidFill>
                  <a:schemeClr val="tx1"/>
                </a:solidFill>
                <a:effectLst/>
                <a:uLnTx/>
                <a:uFillTx/>
              </a:rPr>
              <a:t>를 통해 가능</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solidFill>
                <a:effectLst/>
                <a:uLnTx/>
                <a:uFillTx/>
              </a:rPr>
              <a:t>라이브 연결 지원은 </a:t>
            </a:r>
            <a:r>
              <a:rPr kumimoji="0" lang="en-US" altLang="ko-KR" sz="1200" b="0" i="0" u="none" strike="noStrike" kern="0" cap="none" spc="0" normalizeH="0" baseline="0" noProof="0">
                <a:ln>
                  <a:noFill/>
                </a:ln>
                <a:solidFill>
                  <a:schemeClr val="tx1"/>
                </a:solidFill>
                <a:effectLst/>
                <a:uLnTx/>
                <a:uFillTx/>
              </a:rPr>
              <a:t>SQL Server Analysis Services</a:t>
            </a:r>
            <a:r>
              <a:rPr kumimoji="0" lang="ko-KR" altLang="en-US" sz="1200" b="0" i="0" u="none" strike="noStrike" kern="0" cap="none" spc="0" normalizeH="0" baseline="0" noProof="0">
                <a:ln>
                  <a:noFill/>
                </a:ln>
                <a:solidFill>
                  <a:schemeClr val="tx1"/>
                </a:solidFill>
                <a:effectLst/>
                <a:uLnTx/>
                <a:uFillTx/>
              </a:rPr>
              <a:t>를 통해 지원</a:t>
            </a:r>
            <a:endParaRPr kumimoji="0" lang="en-US" altLang="ko-KR" sz="1200" b="0" i="0" u="none" strike="noStrike" kern="0" cap="none" spc="0" normalizeH="0" baseline="0" noProof="0">
              <a:ln>
                <a:noFill/>
              </a:ln>
              <a:solidFill>
                <a:schemeClr val="tx1"/>
              </a:solidFill>
              <a:effectLst/>
              <a:uLnTx/>
              <a:uFillTx/>
            </a:endParaRPr>
          </a:p>
        </p:txBody>
      </p:sp>
      <p:sp>
        <p:nvSpPr>
          <p:cNvPr id="13" name="직사각형 12"/>
          <p:cNvSpPr/>
          <p:nvPr/>
        </p:nvSpPr>
        <p:spPr>
          <a:xfrm>
            <a:off x="466315" y="5555783"/>
            <a:ext cx="1261759" cy="3522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0" i="0" u="none" strike="noStrike" kern="0" cap="none" spc="0" normalizeH="0" baseline="0" noProof="0">
                <a:ln>
                  <a:noFill/>
                </a:ln>
                <a:solidFill>
                  <a:sysClr val="windowText" lastClr="000000"/>
                </a:solidFill>
                <a:effectLst/>
                <a:uLnTx/>
                <a:uFillTx/>
              </a:rPr>
              <a:t>한계</a:t>
            </a:r>
          </a:p>
        </p:txBody>
      </p:sp>
      <p:sp>
        <p:nvSpPr>
          <p:cNvPr id="14" name="제목 13"/>
          <p:cNvSpPr>
            <a:spLocks noGrp="1"/>
          </p:cNvSpPr>
          <p:nvPr>
            <p:ph type="title"/>
          </p:nvPr>
        </p:nvSpPr>
        <p:spPr/>
        <p:txBody>
          <a:bodyPr>
            <a:normAutofit fontScale="90000"/>
          </a:bodyPr>
          <a:lstStyle/>
          <a:p>
            <a:r>
              <a:rPr lang="ko-KR" altLang="en-US" err="1"/>
              <a:t>클라우드</a:t>
            </a:r>
            <a:r>
              <a:rPr lang="ko-KR" altLang="en-US"/>
              <a:t> 데이터 시각화 및 분석 플랫폼</a:t>
            </a:r>
            <a:r>
              <a:rPr lang="en-US" altLang="ko-KR"/>
              <a:t> (Power BI)</a:t>
            </a:r>
            <a:endParaRPr lang="ko-KR" altLang="en-US"/>
          </a:p>
        </p:txBody>
      </p:sp>
      <p:sp>
        <p:nvSpPr>
          <p:cNvPr id="9" name="직사각형 8"/>
          <p:cNvSpPr/>
          <p:nvPr/>
        </p:nvSpPr>
        <p:spPr>
          <a:xfrm>
            <a:off x="6453352" y="5731910"/>
            <a:ext cx="5308222" cy="8924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solidFill>
                <a:effectLst/>
                <a:uLnTx/>
                <a:uFillTx/>
              </a:rPr>
              <a:t>기업의 </a:t>
            </a:r>
            <a:r>
              <a:rPr kumimoji="0" lang="en-US" altLang="ko-KR" sz="1200" b="0" i="0" u="none" strike="noStrike" kern="0" cap="none" spc="0" normalizeH="0" baseline="0" noProof="0">
                <a:ln>
                  <a:noFill/>
                </a:ln>
                <a:solidFill>
                  <a:schemeClr val="tx1"/>
                </a:solidFill>
                <a:effectLst/>
                <a:uLnTx/>
                <a:uFillTx/>
              </a:rPr>
              <a:t>KPI </a:t>
            </a:r>
            <a:r>
              <a:rPr kumimoji="0" lang="ko-KR" altLang="en-US" sz="1200" b="0" i="0" u="none" strike="noStrike" kern="0" cap="none" spc="0" normalizeH="0" baseline="0" noProof="0">
                <a:ln>
                  <a:noFill/>
                </a:ln>
                <a:solidFill>
                  <a:schemeClr val="tx1"/>
                </a:solidFill>
                <a:effectLst/>
                <a:uLnTx/>
                <a:uFillTx/>
              </a:rPr>
              <a:t>모음 대시보드</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0" cap="none" spc="0" normalizeH="0" baseline="0" noProof="0">
                <a:ln>
                  <a:noFill/>
                </a:ln>
                <a:solidFill>
                  <a:schemeClr val="tx1"/>
                </a:solidFill>
                <a:effectLst/>
                <a:uLnTx/>
                <a:uFillTx/>
              </a:rPr>
              <a:t>IT </a:t>
            </a:r>
            <a:r>
              <a:rPr kumimoji="0" lang="ko-KR" altLang="en-US" sz="1200" b="0" i="0" u="none" strike="noStrike" kern="0" cap="none" spc="0" normalizeH="0" baseline="0" noProof="0">
                <a:ln>
                  <a:noFill/>
                </a:ln>
                <a:solidFill>
                  <a:schemeClr val="tx1"/>
                </a:solidFill>
                <a:effectLst/>
                <a:uLnTx/>
                <a:uFillTx/>
              </a:rPr>
              <a:t>관리 대시보드</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solidFill>
                <a:effectLst/>
                <a:uLnTx/>
                <a:uFillTx/>
              </a:rPr>
              <a:t>부서별 매출 분석 대시보드</a:t>
            </a:r>
            <a:endParaRPr kumimoji="0" lang="en-US" altLang="ko-KR" sz="1200" b="0" i="0" u="none" strike="noStrike" kern="0" cap="none" spc="0" normalizeH="0" baseline="0" noProof="0">
              <a:ln>
                <a:noFill/>
              </a:ln>
              <a:solidFill>
                <a:schemeClr val="tx1"/>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0" cap="none" spc="0" normalizeH="0" baseline="0" noProof="0">
                <a:ln>
                  <a:noFill/>
                </a:ln>
                <a:solidFill>
                  <a:schemeClr val="tx1"/>
                </a:solidFill>
                <a:effectLst/>
                <a:uLnTx/>
                <a:uFillTx/>
              </a:rPr>
              <a:t>마케팅 트위터</a:t>
            </a:r>
            <a:r>
              <a:rPr kumimoji="0" lang="en-US" altLang="ko-KR" sz="1200" b="0" i="0" u="none" strike="noStrike" kern="0" cap="none" spc="0" normalizeH="0" baseline="0" noProof="0">
                <a:ln>
                  <a:noFill/>
                </a:ln>
                <a:solidFill>
                  <a:schemeClr val="tx1"/>
                </a:solidFill>
                <a:effectLst/>
                <a:uLnTx/>
                <a:uFillTx/>
              </a:rPr>
              <a:t>/Facebook </a:t>
            </a:r>
            <a:r>
              <a:rPr kumimoji="0" lang="ko-KR" altLang="en-US" sz="1200" b="0" i="0" u="none" strike="noStrike" kern="0" cap="none" spc="0" normalizeH="0" baseline="0" noProof="0">
                <a:ln>
                  <a:noFill/>
                </a:ln>
                <a:solidFill>
                  <a:schemeClr val="tx1"/>
                </a:solidFill>
                <a:effectLst/>
                <a:uLnTx/>
                <a:uFillTx/>
              </a:rPr>
              <a:t>분석 대시보드</a:t>
            </a:r>
            <a:endParaRPr kumimoji="0" lang="en-US" altLang="ko-KR" sz="1200" b="0" i="0" u="none" strike="noStrike" kern="0" cap="none" spc="0" normalizeH="0" baseline="0" noProof="0">
              <a:ln>
                <a:noFill/>
              </a:ln>
              <a:solidFill>
                <a:schemeClr val="tx1"/>
              </a:solidFill>
              <a:effectLst/>
              <a:uLnTx/>
              <a:uFillTx/>
            </a:endParaRPr>
          </a:p>
        </p:txBody>
      </p:sp>
      <p:pic>
        <p:nvPicPr>
          <p:cNvPr id="15" name="그림 12" descr="image0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3352" y="2842504"/>
            <a:ext cx="4588720" cy="241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그림 15"/>
          <p:cNvPicPr>
            <a:picLocks noChangeAspect="1"/>
          </p:cNvPicPr>
          <p:nvPr/>
        </p:nvPicPr>
        <p:blipFill>
          <a:blip r:embed="rId3"/>
          <a:stretch>
            <a:fillRect/>
          </a:stretch>
        </p:blipFill>
        <p:spPr>
          <a:xfrm>
            <a:off x="8149769" y="1150579"/>
            <a:ext cx="2181121" cy="1617558"/>
          </a:xfrm>
          <a:prstGeom prst="rect">
            <a:avLst/>
          </a:prstGeom>
        </p:spPr>
      </p:pic>
      <p:pic>
        <p:nvPicPr>
          <p:cNvPr id="18" name="그림 17"/>
          <p:cNvPicPr>
            <a:picLocks noChangeAspect="1"/>
          </p:cNvPicPr>
          <p:nvPr/>
        </p:nvPicPr>
        <p:blipFill>
          <a:blip r:embed="rId4"/>
          <a:stretch>
            <a:fillRect/>
          </a:stretch>
        </p:blipFill>
        <p:spPr>
          <a:xfrm>
            <a:off x="6436682" y="1143080"/>
            <a:ext cx="1849398" cy="1611509"/>
          </a:xfrm>
          <a:prstGeom prst="rect">
            <a:avLst/>
          </a:prstGeom>
        </p:spPr>
      </p:pic>
      <p:sp>
        <p:nvSpPr>
          <p:cNvPr id="10" name="직사각형 9"/>
          <p:cNvSpPr/>
          <p:nvPr/>
        </p:nvSpPr>
        <p:spPr>
          <a:xfrm>
            <a:off x="6520714" y="5434443"/>
            <a:ext cx="1261759" cy="3405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400" b="0" i="0" u="none" strike="noStrike" kern="0" cap="none" spc="0" normalizeH="0" baseline="0" noProof="0">
                <a:ln>
                  <a:noFill/>
                </a:ln>
                <a:solidFill>
                  <a:sysClr val="windowText" lastClr="000000"/>
                </a:solidFill>
                <a:effectLst/>
                <a:uLnTx/>
                <a:uFillTx/>
              </a:rPr>
              <a:t>사용예시</a:t>
            </a:r>
          </a:p>
        </p:txBody>
      </p:sp>
      <p:pic>
        <p:nvPicPr>
          <p:cNvPr id="2" name="그림 1"/>
          <p:cNvPicPr>
            <a:picLocks noChangeAspect="1"/>
          </p:cNvPicPr>
          <p:nvPr/>
        </p:nvPicPr>
        <p:blipFill>
          <a:blip r:embed="rId5"/>
          <a:stretch>
            <a:fillRect/>
          </a:stretch>
        </p:blipFill>
        <p:spPr>
          <a:xfrm>
            <a:off x="9373173" y="3957978"/>
            <a:ext cx="2140826" cy="1465323"/>
          </a:xfrm>
          <a:prstGeom prst="rect">
            <a:avLst/>
          </a:prstGeom>
        </p:spPr>
      </p:pic>
      <p:sp>
        <p:nvSpPr>
          <p:cNvPr id="17" name="직사각형 16"/>
          <p:cNvSpPr/>
          <p:nvPr/>
        </p:nvSpPr>
        <p:spPr>
          <a:xfrm>
            <a:off x="10443586" y="0"/>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ko-KR" altLang="en-US" sz="1800" b="0" i="0" u="none" strike="noStrike" kern="0" cap="none" spc="0" normalizeH="0" baseline="0" noProof="0" dirty="0">
                <a:ln>
                  <a:noFill/>
                </a:ln>
                <a:solidFill>
                  <a:sysClr val="windowText" lastClr="000000"/>
                </a:solidFill>
                <a:effectLst/>
                <a:uLnTx/>
                <a:uFillTx/>
              </a:rPr>
              <a:t>프레젠테이션 및 활용</a:t>
            </a:r>
          </a:p>
        </p:txBody>
      </p:sp>
      <p:pic>
        <p:nvPicPr>
          <p:cNvPr id="19" name="Picture 73"/>
          <p:cNvPicPr>
            <a:picLocks noChangeAspect="1"/>
          </p:cNvPicPr>
          <p:nvPr/>
        </p:nvPicPr>
        <p:blipFill>
          <a:blip r:embed="rId6">
            <a:biLevel thresh="25000"/>
            <a:extLst>
              <a:ext uri="{28A0092B-C50C-407E-A947-70E740481C1C}">
                <a14:useLocalDpi xmlns:a14="http://schemas.microsoft.com/office/drawing/2010/main"/>
              </a:ext>
            </a:extLst>
          </a:blip>
          <a:srcRect/>
          <a:stretch>
            <a:fillRect/>
          </a:stretch>
        </p:blipFill>
        <p:spPr bwMode="auto">
          <a:xfrm>
            <a:off x="11142719" y="844464"/>
            <a:ext cx="481516" cy="6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1219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560070" y="708660"/>
            <a:ext cx="173637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000" b="1" i="0" u="none" strike="noStrike" kern="0" cap="none" spc="0" normalizeH="0" baseline="0" noProof="0" dirty="0">
                <a:ln>
                  <a:noFill/>
                </a:ln>
                <a:solidFill>
                  <a:schemeClr val="bg1"/>
                </a:solidFill>
                <a:effectLst/>
                <a:uLnTx/>
                <a:uFillTx/>
              </a:rPr>
              <a:t>DEMO</a:t>
            </a:r>
            <a:endParaRPr kumimoji="0" lang="ko-KR" altLang="en-US" sz="4000" b="1" i="0" u="none" strike="noStrike" kern="0" cap="none" spc="0" normalizeH="0" baseline="0" noProof="0" dirty="0">
              <a:ln>
                <a:noFill/>
              </a:ln>
              <a:solidFill>
                <a:schemeClr val="bg1"/>
              </a:solidFill>
              <a:effectLst/>
              <a:uLnTx/>
              <a:uFillTx/>
            </a:endParaRPr>
          </a:p>
        </p:txBody>
      </p:sp>
      <p:sp>
        <p:nvSpPr>
          <p:cNvPr id="6" name="TextBox 5"/>
          <p:cNvSpPr txBox="1"/>
          <p:nvPr/>
        </p:nvSpPr>
        <p:spPr>
          <a:xfrm>
            <a:off x="560069" y="3729990"/>
            <a:ext cx="1826141"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200" b="0" i="0" u="none" strike="noStrike" kern="0" cap="none" spc="0" normalizeH="0" baseline="0" noProof="0" dirty="0">
                <a:ln>
                  <a:noFill/>
                </a:ln>
                <a:solidFill>
                  <a:schemeClr val="bg1"/>
                </a:solidFill>
                <a:effectLst/>
                <a:uLnTx/>
                <a:uFillTx/>
              </a:rPr>
              <a:t>Power BI</a:t>
            </a:r>
          </a:p>
        </p:txBody>
      </p:sp>
      <p:pic>
        <p:nvPicPr>
          <p:cNvPr id="1026" name="Picture 2" descr="http://archive.datacenterdynamics.com/sites/default/files/482487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260" y="-11605"/>
            <a:ext cx="7634287" cy="686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44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560070" y="708660"/>
            <a:ext cx="4403770"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000" b="1" i="0" u="none" strike="noStrike" kern="0" cap="none" spc="0" normalizeH="0" baseline="0" noProof="0" dirty="0">
                <a:ln>
                  <a:noFill/>
                </a:ln>
                <a:solidFill>
                  <a:schemeClr val="bg1"/>
                </a:solidFill>
                <a:effectLst/>
                <a:uLnTx/>
                <a:uFillTx/>
              </a:rPr>
              <a:t>Cognitive Service</a:t>
            </a:r>
            <a:endParaRPr kumimoji="0" lang="ko-KR" altLang="en-US" sz="4000" b="1" i="0" u="none" strike="noStrike" kern="0" cap="none" spc="0" normalizeH="0" baseline="0" noProof="0" dirty="0">
              <a:ln>
                <a:noFill/>
              </a:ln>
              <a:solidFill>
                <a:schemeClr val="bg1"/>
              </a:solidFill>
              <a:effectLst/>
              <a:uLnTx/>
              <a:uFillTx/>
            </a:endParaRPr>
          </a:p>
        </p:txBody>
      </p:sp>
      <p:sp>
        <p:nvSpPr>
          <p:cNvPr id="6" name="TextBox 5"/>
          <p:cNvSpPr txBox="1"/>
          <p:nvPr/>
        </p:nvSpPr>
        <p:spPr>
          <a:xfrm>
            <a:off x="560069" y="3729990"/>
            <a:ext cx="1996059" cy="156966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3200" kern="0" dirty="0">
                <a:solidFill>
                  <a:schemeClr val="bg1"/>
                </a:solidFill>
              </a:rPr>
              <a:t>Vision</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sz="3200" kern="0" dirty="0">
                <a:solidFill>
                  <a:schemeClr val="bg1"/>
                </a:solidFill>
              </a:rPr>
              <a:t>Speech</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sz="3200" kern="0" dirty="0">
                <a:solidFill>
                  <a:schemeClr val="bg1"/>
                </a:solidFill>
              </a:rPr>
              <a:t>Language</a:t>
            </a:r>
          </a:p>
        </p:txBody>
      </p:sp>
      <p:pic>
        <p:nvPicPr>
          <p:cNvPr id="1026" name="Picture 2" descr="http://archive.datacenterdynamics.com/sites/default/files/482487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260" y="-11605"/>
            <a:ext cx="7634287" cy="686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282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42707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11548872" cy="3930315"/>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9985" r="9196"/>
          <a:stretch/>
        </p:blipFill>
        <p:spPr>
          <a:xfrm>
            <a:off x="7534656" y="640080"/>
            <a:ext cx="4015740" cy="3291840"/>
          </a:xfrm>
          <a:prstGeom prst="rect">
            <a:avLst/>
          </a:prstGeom>
        </p:spPr>
      </p:pic>
      <p:pic>
        <p:nvPicPr>
          <p:cNvPr id="3" name="Picture 2"/>
          <p:cNvPicPr>
            <a:picLocks noChangeAspect="1"/>
          </p:cNvPicPr>
          <p:nvPr/>
        </p:nvPicPr>
        <p:blipFill rotWithShape="1">
          <a:blip r:embed="rId3"/>
          <a:srcRect l="2944" r="41838"/>
          <a:stretch/>
        </p:blipFill>
        <p:spPr>
          <a:xfrm>
            <a:off x="641604" y="640080"/>
            <a:ext cx="6732183" cy="3291840"/>
          </a:xfrm>
          <a:prstGeom prst="rect">
            <a:avLst/>
          </a:prstGeom>
        </p:spPr>
      </p:pic>
      <p:sp>
        <p:nvSpPr>
          <p:cNvPr id="2" name="Title 1"/>
          <p:cNvSpPr>
            <a:spLocks noGrp="1"/>
          </p:cNvSpPr>
          <p:nvPr>
            <p:ph type="title"/>
          </p:nvPr>
        </p:nvSpPr>
        <p:spPr>
          <a:xfrm>
            <a:off x="990600" y="4642583"/>
            <a:ext cx="10210800" cy="1099845"/>
          </a:xfrm>
        </p:spPr>
        <p:txBody>
          <a:bodyPr vert="horz" lIns="91440" tIns="45720" rIns="91440" bIns="45720" rtlCol="0" anchor="b">
            <a:normAutofit/>
          </a:bodyPr>
          <a:lstStyle/>
          <a:p>
            <a:pPr algn="ctr" latinLnBrk="0"/>
            <a:r>
              <a:rPr lang="en-US" altLang="ko-KR" sz="6000" b="1"/>
              <a:t>Cognitive Service</a:t>
            </a:r>
          </a:p>
        </p:txBody>
      </p:sp>
    </p:spTree>
    <p:extLst>
      <p:ext uri="{BB962C8B-B14F-4D97-AF65-F5344CB8AC3E}">
        <p14:creationId xmlns:p14="http://schemas.microsoft.com/office/powerpoint/2010/main" val="33530067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12550" y="705893"/>
            <a:ext cx="3102316" cy="6037374"/>
          </a:xfrm>
          <a:prstGeom prst="rect">
            <a:avLst/>
          </a:prstGeom>
          <a:solidFill>
            <a:schemeClr val="lt1">
              <a:alpha val="20000"/>
            </a:schemeClr>
          </a:solidFill>
          <a:ln w="6350" cmpd="sng">
            <a:no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lIns="83792" tIns="83792" rIns="31426" bIns="31426" spcCol="0" rtlCol="0" anchor="b" anchorCtr="0"/>
          <a:lstStyle/>
          <a:p>
            <a:pPr marL="0" marR="0" lvl="0" indent="0" algn="ctr" defTabSz="854400" eaLnBrk="1" fontAlgn="auto" latinLnBrk="0" hangingPunct="1">
              <a:lnSpc>
                <a:spcPct val="100000"/>
              </a:lnSpc>
              <a:spcBef>
                <a:spcPts val="0"/>
              </a:spcBef>
              <a:spcAft>
                <a:spcPts val="0"/>
              </a:spcAft>
              <a:buClrTx/>
              <a:buSzTx/>
              <a:buFontTx/>
              <a:buNone/>
              <a:tabLst/>
              <a:defRPr/>
            </a:pPr>
            <a:endParaRPr kumimoji="0" lang="en-US" sz="716" b="0" i="0" u="none" strike="noStrike" kern="0" cap="none" spc="68"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 name="Rectangle 2"/>
          <p:cNvSpPr/>
          <p:nvPr/>
        </p:nvSpPr>
        <p:spPr bwMode="auto">
          <a:xfrm>
            <a:off x="212549" y="436417"/>
            <a:ext cx="3102317" cy="269477"/>
          </a:xfrm>
          <a:prstGeom prst="rect">
            <a:avLst/>
          </a:prstGeom>
          <a:solidFill>
            <a:srgbClr val="0088B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62345" bIns="62345" rtlCol="0" anchor="ctr" anchorCtr="0"/>
          <a:lstStyle/>
          <a:p>
            <a:pPr marL="0" marR="0" lvl="0" indent="0" defTabSz="635714" eaLnBrk="1" fontAlgn="auto" latinLnBrk="0" hangingPunct="1">
              <a:lnSpc>
                <a:spcPct val="100000"/>
              </a:lnSpc>
              <a:spcBef>
                <a:spcPts val="0"/>
              </a:spcBef>
              <a:spcAft>
                <a:spcPts val="0"/>
              </a:spcAft>
              <a:buClrTx/>
              <a:buSzTx/>
              <a:buFontTx/>
              <a:buNone/>
              <a:tabLst/>
              <a:defRPr/>
            </a:pPr>
            <a:r>
              <a:rPr kumimoji="0" lang="en-US" sz="818" b="0" i="0" u="none" strike="noStrike" kern="0" cap="all" spc="68"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Residential</a:t>
            </a:r>
          </a:p>
        </p:txBody>
      </p:sp>
      <p:sp>
        <p:nvSpPr>
          <p:cNvPr id="4" name="Rectangle 3"/>
          <p:cNvSpPr/>
          <p:nvPr/>
        </p:nvSpPr>
        <p:spPr bwMode="auto">
          <a:xfrm>
            <a:off x="5096874" y="5780310"/>
            <a:ext cx="3795228" cy="970165"/>
          </a:xfrm>
          <a:prstGeom prst="rect">
            <a:avLst/>
          </a:prstGeom>
          <a:solidFill>
            <a:schemeClr val="lt1">
              <a:alpha val="20000"/>
            </a:schemeClr>
          </a:solidFill>
          <a:ln w="6350" cmpd="sng">
            <a:no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lIns="83792" tIns="83792" rIns="31426" bIns="31426" spcCol="0" rtlCol="0" anchor="b" anchorCtr="0"/>
          <a:lstStyle/>
          <a:p>
            <a:pPr marL="0" marR="0" lvl="0" indent="0" algn="ctr" defTabSz="854400" eaLnBrk="1" fontAlgn="auto" latinLnBrk="0" hangingPunct="1">
              <a:lnSpc>
                <a:spcPct val="100000"/>
              </a:lnSpc>
              <a:spcBef>
                <a:spcPts val="0"/>
              </a:spcBef>
              <a:spcAft>
                <a:spcPts val="0"/>
              </a:spcAft>
              <a:buClrTx/>
              <a:buSzTx/>
              <a:buFontTx/>
              <a:buNone/>
              <a:tabLst/>
              <a:defRPr/>
            </a:pPr>
            <a:endParaRPr kumimoji="0" lang="en-US" sz="716" b="0" i="0" u="none" strike="noStrike" kern="0" cap="none" spc="68"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 name="Rectangle 4"/>
          <p:cNvSpPr/>
          <p:nvPr/>
        </p:nvSpPr>
        <p:spPr bwMode="auto">
          <a:xfrm>
            <a:off x="5096874" y="5406562"/>
            <a:ext cx="3795228" cy="382876"/>
          </a:xfrm>
          <a:prstGeom prst="rect">
            <a:avLst/>
          </a:prstGeom>
          <a:solidFill>
            <a:srgbClr val="0088B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810491" bIns="62345" rtlCol="0" anchor="ctr" anchorCtr="0"/>
          <a:lstStyle/>
          <a:p>
            <a:pPr marL="0" marR="0" lvl="0" indent="0" defTabSz="635714" eaLnBrk="1" fontAlgn="auto" latinLnBrk="0" hangingPunct="1">
              <a:lnSpc>
                <a:spcPct val="100000"/>
              </a:lnSpc>
              <a:spcBef>
                <a:spcPts val="0"/>
              </a:spcBef>
              <a:spcAft>
                <a:spcPts val="0"/>
              </a:spcAft>
              <a:buClrTx/>
              <a:buSzTx/>
              <a:buFontTx/>
              <a:buNone/>
              <a:tabLst/>
              <a:defRPr/>
            </a:pPr>
            <a:r>
              <a:rPr kumimoji="0" lang="en-US" sz="818" b="0" i="0" u="none" strike="noStrike" kern="0" cap="all" spc="68"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Core Business</a:t>
            </a:r>
          </a:p>
          <a:p>
            <a:pPr marL="0" marR="0" lvl="0" indent="0" defTabSz="635714" eaLnBrk="1" fontAlgn="auto" latinLnBrk="0" hangingPunct="1">
              <a:lnSpc>
                <a:spcPct val="100000"/>
              </a:lnSpc>
              <a:spcBef>
                <a:spcPts val="0"/>
              </a:spcBef>
              <a:spcAft>
                <a:spcPts val="0"/>
              </a:spcAft>
              <a:buClrTx/>
              <a:buSzTx/>
              <a:buFontTx/>
              <a:buNone/>
              <a:tabLst/>
              <a:defRPr/>
            </a:pPr>
            <a:r>
              <a:rPr kumimoji="0" lang="en-US" sz="818" b="0" i="0" u="none" strike="noStrike" kern="0" cap="all" spc="68"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Applications</a:t>
            </a:r>
          </a:p>
        </p:txBody>
      </p:sp>
      <p:sp>
        <p:nvSpPr>
          <p:cNvPr id="6" name="Rectangle 5"/>
          <p:cNvSpPr/>
          <p:nvPr/>
        </p:nvSpPr>
        <p:spPr bwMode="auto">
          <a:xfrm>
            <a:off x="10144209" y="5780309"/>
            <a:ext cx="1798596" cy="970166"/>
          </a:xfrm>
          <a:prstGeom prst="rect">
            <a:avLst/>
          </a:prstGeom>
          <a:solidFill>
            <a:schemeClr val="lt1">
              <a:alpha val="20000"/>
            </a:schemeClr>
          </a:solidFill>
          <a:ln w="6350" cmpd="sng">
            <a:no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lIns="83792" tIns="83792" rIns="31426" bIns="31426" spcCol="0" rtlCol="0" anchor="b" anchorCtr="0"/>
          <a:lstStyle/>
          <a:p>
            <a:pPr marL="0" marR="0" lvl="0" indent="0" algn="ctr" defTabSz="854400" eaLnBrk="1" fontAlgn="auto" latinLnBrk="0" hangingPunct="1">
              <a:lnSpc>
                <a:spcPct val="100000"/>
              </a:lnSpc>
              <a:spcBef>
                <a:spcPts val="0"/>
              </a:spcBef>
              <a:spcAft>
                <a:spcPts val="0"/>
              </a:spcAft>
              <a:buClrTx/>
              <a:buSzTx/>
              <a:buFontTx/>
              <a:buNone/>
              <a:tabLst/>
              <a:defRPr/>
            </a:pPr>
            <a:endParaRPr kumimoji="0" lang="en-US" sz="716" b="0" i="0" u="none" strike="noStrike" kern="0" cap="none" spc="68"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10144209" y="5406562"/>
            <a:ext cx="1798596" cy="382876"/>
          </a:xfrm>
          <a:prstGeom prst="rect">
            <a:avLst/>
          </a:prstGeom>
          <a:solidFill>
            <a:srgbClr val="0088B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62345" bIns="62345" rtlCol="0" anchor="ctr" anchorCtr="0"/>
          <a:lstStyle/>
          <a:p>
            <a:pPr marL="0" marR="0" lvl="0" indent="0" defTabSz="635714" eaLnBrk="1" fontAlgn="auto" latinLnBrk="0" hangingPunct="1">
              <a:lnSpc>
                <a:spcPct val="100000"/>
              </a:lnSpc>
              <a:spcBef>
                <a:spcPts val="0"/>
              </a:spcBef>
              <a:spcAft>
                <a:spcPts val="0"/>
              </a:spcAft>
              <a:buClrTx/>
              <a:buSzTx/>
              <a:buFontTx/>
              <a:buNone/>
              <a:tabLst/>
              <a:defRPr/>
            </a:pPr>
            <a:r>
              <a:rPr kumimoji="0" lang="en-US" sz="818" b="0" i="0" u="none" strike="noStrike" kern="0" cap="all" spc="68"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On-Premises Systems</a:t>
            </a:r>
          </a:p>
        </p:txBody>
      </p:sp>
      <p:sp>
        <p:nvSpPr>
          <p:cNvPr id="8" name="Rectangle 7"/>
          <p:cNvSpPr/>
          <p:nvPr/>
        </p:nvSpPr>
        <p:spPr bwMode="auto">
          <a:xfrm>
            <a:off x="8978043" y="5789438"/>
            <a:ext cx="1080190" cy="953829"/>
          </a:xfrm>
          <a:prstGeom prst="rect">
            <a:avLst/>
          </a:prstGeom>
          <a:solidFill>
            <a:schemeClr val="lt1">
              <a:alpha val="20000"/>
            </a:schemeClr>
          </a:solidFill>
          <a:ln w="6350" cmpd="sng">
            <a:no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lIns="83792" tIns="83792" rIns="31426" bIns="31426" spcCol="0" rtlCol="0" anchor="b" anchorCtr="0"/>
          <a:lstStyle/>
          <a:p>
            <a:pPr marL="0" marR="0" lvl="0" indent="0" algn="ctr" defTabSz="854400" eaLnBrk="1" fontAlgn="auto" latinLnBrk="0" hangingPunct="1">
              <a:lnSpc>
                <a:spcPct val="100000"/>
              </a:lnSpc>
              <a:spcBef>
                <a:spcPts val="0"/>
              </a:spcBef>
              <a:spcAft>
                <a:spcPts val="0"/>
              </a:spcAft>
              <a:buClrTx/>
              <a:buSzTx/>
              <a:buFontTx/>
              <a:buNone/>
              <a:tabLst/>
              <a:defRPr/>
            </a:pPr>
            <a:endParaRPr kumimoji="0" lang="en-US" sz="716" b="0" i="0" u="none" strike="noStrike" kern="0" cap="none" spc="68"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ectangle 8"/>
          <p:cNvSpPr/>
          <p:nvPr/>
        </p:nvSpPr>
        <p:spPr bwMode="auto">
          <a:xfrm>
            <a:off x="8978018" y="5406562"/>
            <a:ext cx="1080214" cy="382876"/>
          </a:xfrm>
          <a:prstGeom prst="rect">
            <a:avLst/>
          </a:prstGeom>
          <a:solidFill>
            <a:srgbClr val="0088B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62345" bIns="62345" rtlCol="0" anchor="ctr" anchorCtr="0"/>
          <a:lstStyle/>
          <a:p>
            <a:pPr marL="0" marR="0" lvl="0" indent="0" defTabSz="635714" eaLnBrk="1" fontAlgn="auto" latinLnBrk="0" hangingPunct="1">
              <a:lnSpc>
                <a:spcPct val="100000"/>
              </a:lnSpc>
              <a:spcBef>
                <a:spcPts val="0"/>
              </a:spcBef>
              <a:spcAft>
                <a:spcPts val="0"/>
              </a:spcAft>
              <a:buClrTx/>
              <a:buSzTx/>
              <a:buFontTx/>
              <a:buNone/>
              <a:tabLst/>
              <a:defRPr/>
            </a:pPr>
            <a:r>
              <a:rPr kumimoji="0" lang="en-US" sz="818" b="0" i="0" u="none" strike="noStrike" kern="0" cap="all"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Identity/Access</a:t>
            </a:r>
            <a:r>
              <a:rPr kumimoji="0" lang="en-US" sz="818" b="0" i="0" u="none" strike="noStrike" kern="0" cap="all" spc="68"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 Management</a:t>
            </a:r>
          </a:p>
        </p:txBody>
      </p:sp>
      <p:grpSp>
        <p:nvGrpSpPr>
          <p:cNvPr id="10" name="Group 9"/>
          <p:cNvGrpSpPr/>
          <p:nvPr/>
        </p:nvGrpSpPr>
        <p:grpSpPr>
          <a:xfrm>
            <a:off x="8978043" y="4016444"/>
            <a:ext cx="2964762" cy="1310888"/>
            <a:chOff x="11999396" y="5453144"/>
            <a:chExt cx="3288840" cy="1922636"/>
          </a:xfrm>
        </p:grpSpPr>
        <p:sp>
          <p:nvSpPr>
            <p:cNvPr id="11" name="Rectangle 10"/>
            <p:cNvSpPr/>
            <p:nvPr/>
          </p:nvSpPr>
          <p:spPr bwMode="auto">
            <a:xfrm>
              <a:off x="11999396" y="5860235"/>
              <a:ext cx="3288840" cy="1515545"/>
            </a:xfrm>
            <a:prstGeom prst="rect">
              <a:avLst/>
            </a:prstGeom>
            <a:solidFill>
              <a:schemeClr val="lt1">
                <a:alpha val="20000"/>
              </a:schemeClr>
            </a:solidFill>
            <a:ln w="6350" cmpd="sng">
              <a:no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lIns="83792" tIns="83792" rIns="31426" bIns="31426" spcCol="0" rtlCol="0" anchor="b" anchorCtr="0"/>
            <a:lstStyle/>
            <a:p>
              <a:pPr marL="0" marR="0" lvl="0" indent="0" algn="ctr" defTabSz="854400" eaLnBrk="1" fontAlgn="auto" latinLnBrk="0" hangingPunct="1">
                <a:lnSpc>
                  <a:spcPct val="100000"/>
                </a:lnSpc>
                <a:spcBef>
                  <a:spcPts val="0"/>
                </a:spcBef>
                <a:spcAft>
                  <a:spcPts val="0"/>
                </a:spcAft>
                <a:buClrTx/>
                <a:buSzTx/>
                <a:buFontTx/>
                <a:buNone/>
                <a:tabLst/>
                <a:defRPr/>
              </a:pPr>
              <a:endParaRPr kumimoji="0" lang="en-US" sz="716" b="0" i="0" u="none" strike="noStrike" kern="0" cap="none" spc="68"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p:cNvSpPr/>
            <p:nvPr/>
          </p:nvSpPr>
          <p:spPr bwMode="auto">
            <a:xfrm>
              <a:off x="11999396" y="5453144"/>
              <a:ext cx="3288840" cy="407533"/>
            </a:xfrm>
            <a:prstGeom prst="rect">
              <a:avLst/>
            </a:prstGeom>
            <a:solidFill>
              <a:srgbClr val="0088B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62345" bIns="62345" rtlCol="0" anchor="ctr" anchorCtr="0"/>
            <a:lstStyle/>
            <a:p>
              <a:pPr marL="0" marR="0" lvl="0" indent="0" defTabSz="635714" eaLnBrk="1" fontAlgn="auto" latinLnBrk="0" hangingPunct="1">
                <a:lnSpc>
                  <a:spcPct val="100000"/>
                </a:lnSpc>
                <a:spcBef>
                  <a:spcPts val="0"/>
                </a:spcBef>
                <a:spcAft>
                  <a:spcPts val="0"/>
                </a:spcAft>
                <a:buClrTx/>
                <a:buSzTx/>
                <a:buFontTx/>
                <a:buNone/>
                <a:tabLst/>
                <a:defRPr/>
              </a:pPr>
              <a:r>
                <a:rPr kumimoji="0" lang="en-US" sz="818" b="0" i="0" u="none" strike="noStrike" kern="0" cap="all" spc="68"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Integration Services</a:t>
              </a:r>
            </a:p>
          </p:txBody>
        </p:sp>
      </p:grpSp>
      <p:grpSp>
        <p:nvGrpSpPr>
          <p:cNvPr id="13" name="Group 12"/>
          <p:cNvGrpSpPr/>
          <p:nvPr/>
        </p:nvGrpSpPr>
        <p:grpSpPr>
          <a:xfrm>
            <a:off x="10141543" y="437934"/>
            <a:ext cx="1801262" cy="3498959"/>
            <a:chOff x="13705862" y="204664"/>
            <a:chExt cx="1580571" cy="5131806"/>
          </a:xfrm>
        </p:grpSpPr>
        <p:sp>
          <p:nvSpPr>
            <p:cNvPr id="14" name="Rectangle 13"/>
            <p:cNvSpPr/>
            <p:nvPr/>
          </p:nvSpPr>
          <p:spPr bwMode="auto">
            <a:xfrm>
              <a:off x="13705862" y="597671"/>
              <a:ext cx="1580571" cy="4738799"/>
            </a:xfrm>
            <a:prstGeom prst="rect">
              <a:avLst/>
            </a:prstGeom>
            <a:solidFill>
              <a:schemeClr val="lt1">
                <a:alpha val="20000"/>
              </a:schemeClr>
            </a:solidFill>
            <a:ln w="6350" cmpd="sng">
              <a:no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lIns="83792" tIns="83792" rIns="31426" bIns="31426" spcCol="0" rtlCol="0" anchor="b" anchorCtr="0"/>
            <a:lstStyle/>
            <a:p>
              <a:pPr marL="0" marR="0" lvl="0" indent="0" algn="ctr" defTabSz="854400" eaLnBrk="1" fontAlgn="auto" latinLnBrk="0" hangingPunct="1">
                <a:lnSpc>
                  <a:spcPct val="100000"/>
                </a:lnSpc>
                <a:spcBef>
                  <a:spcPts val="0"/>
                </a:spcBef>
                <a:spcAft>
                  <a:spcPts val="0"/>
                </a:spcAft>
                <a:buClrTx/>
                <a:buSzTx/>
                <a:buFontTx/>
                <a:buNone/>
                <a:tabLst/>
                <a:defRPr/>
              </a:pPr>
              <a:endParaRPr kumimoji="0" lang="en-US" sz="716" b="0" i="0" u="none" strike="noStrike" kern="0" cap="none" spc="68"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Rectangle 14"/>
            <p:cNvSpPr/>
            <p:nvPr/>
          </p:nvSpPr>
          <p:spPr bwMode="auto">
            <a:xfrm>
              <a:off x="13705862" y="204664"/>
              <a:ext cx="1580571" cy="398842"/>
            </a:xfrm>
            <a:prstGeom prst="rect">
              <a:avLst/>
            </a:prstGeom>
            <a:solidFill>
              <a:srgbClr val="0088B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62345" rtlCol="0" anchor="ctr" anchorCtr="0"/>
            <a:lstStyle/>
            <a:p>
              <a:pPr marL="0" marR="0" lvl="0" indent="0" defTabSz="635714" eaLnBrk="1" fontAlgn="auto" latinLnBrk="0" hangingPunct="1">
                <a:lnSpc>
                  <a:spcPct val="100000"/>
                </a:lnSpc>
                <a:spcBef>
                  <a:spcPts val="0"/>
                </a:spcBef>
                <a:spcAft>
                  <a:spcPts val="0"/>
                </a:spcAft>
                <a:buClrTx/>
                <a:buSzTx/>
                <a:buFontTx/>
                <a:buNone/>
                <a:tabLst/>
                <a:defRPr/>
              </a:pPr>
              <a:r>
                <a:rPr kumimoji="0" lang="en-US" sz="818" b="0" i="0" u="none" strike="noStrike" kern="0" cap="all" spc="68"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Personas</a:t>
              </a:r>
            </a:p>
          </p:txBody>
        </p:sp>
      </p:grpSp>
      <p:grpSp>
        <p:nvGrpSpPr>
          <p:cNvPr id="16" name="Group 15"/>
          <p:cNvGrpSpPr/>
          <p:nvPr/>
        </p:nvGrpSpPr>
        <p:grpSpPr>
          <a:xfrm>
            <a:off x="8978018" y="436417"/>
            <a:ext cx="1080214" cy="3500477"/>
            <a:chOff x="11999360" y="202437"/>
            <a:chExt cx="1584314" cy="5134033"/>
          </a:xfrm>
        </p:grpSpPr>
        <p:sp>
          <p:nvSpPr>
            <p:cNvPr id="17" name="Rectangle 16"/>
            <p:cNvSpPr/>
            <p:nvPr/>
          </p:nvSpPr>
          <p:spPr bwMode="auto">
            <a:xfrm>
              <a:off x="11999360" y="597671"/>
              <a:ext cx="1584314" cy="4738799"/>
            </a:xfrm>
            <a:prstGeom prst="rect">
              <a:avLst/>
            </a:prstGeom>
            <a:solidFill>
              <a:schemeClr val="lt1">
                <a:alpha val="20000"/>
              </a:schemeClr>
            </a:solidFill>
            <a:ln w="6350" cmpd="sng">
              <a:no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lIns="83792" tIns="83792" rIns="31426" bIns="31426" spcCol="0" rtlCol="0" anchor="b" anchorCtr="0"/>
            <a:lstStyle/>
            <a:p>
              <a:pPr marL="0" marR="0" lvl="0" indent="0" algn="ctr" defTabSz="854400" eaLnBrk="1" fontAlgn="auto" latinLnBrk="0" hangingPunct="1">
                <a:lnSpc>
                  <a:spcPct val="100000"/>
                </a:lnSpc>
                <a:spcBef>
                  <a:spcPts val="0"/>
                </a:spcBef>
                <a:spcAft>
                  <a:spcPts val="0"/>
                </a:spcAft>
                <a:buClrTx/>
                <a:buSzTx/>
                <a:buFontTx/>
                <a:buNone/>
                <a:tabLst/>
                <a:defRPr/>
              </a:pPr>
              <a:endParaRPr kumimoji="0" lang="en-US" sz="716" b="0" i="0" u="none" strike="noStrike" kern="0" cap="none" spc="68"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Rectangle 17"/>
            <p:cNvSpPr/>
            <p:nvPr/>
          </p:nvSpPr>
          <p:spPr bwMode="auto">
            <a:xfrm>
              <a:off x="11999360" y="202437"/>
              <a:ext cx="1584314" cy="401069"/>
            </a:xfrm>
            <a:prstGeom prst="rect">
              <a:avLst/>
            </a:prstGeom>
            <a:solidFill>
              <a:srgbClr val="0088B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62345" rtlCol="0" anchor="ctr" anchorCtr="0"/>
            <a:lstStyle/>
            <a:p>
              <a:pPr marL="0" marR="0" lvl="0" indent="0" defTabSz="635714" eaLnBrk="1" fontAlgn="auto" latinLnBrk="0" hangingPunct="1">
                <a:lnSpc>
                  <a:spcPct val="100000"/>
                </a:lnSpc>
                <a:spcBef>
                  <a:spcPts val="0"/>
                </a:spcBef>
                <a:spcAft>
                  <a:spcPts val="0"/>
                </a:spcAft>
                <a:buClrTx/>
                <a:buSzTx/>
                <a:buFontTx/>
                <a:buNone/>
                <a:tabLst/>
                <a:defRPr/>
              </a:pPr>
              <a:r>
                <a:rPr kumimoji="0" lang="en-US" sz="818" b="0" i="0" u="none" strike="noStrike" kern="0" cap="all" spc="68"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Presentation</a:t>
              </a:r>
            </a:p>
          </p:txBody>
        </p:sp>
      </p:grpSp>
      <p:grpSp>
        <p:nvGrpSpPr>
          <p:cNvPr id="19" name="Group 18"/>
          <p:cNvGrpSpPr/>
          <p:nvPr/>
        </p:nvGrpSpPr>
        <p:grpSpPr>
          <a:xfrm>
            <a:off x="5096873" y="437935"/>
            <a:ext cx="3789091" cy="4888369"/>
            <a:chOff x="6307014" y="204664"/>
            <a:chExt cx="5557333" cy="7169608"/>
          </a:xfrm>
        </p:grpSpPr>
        <p:sp>
          <p:nvSpPr>
            <p:cNvPr id="20" name="Rectangle 19"/>
            <p:cNvSpPr/>
            <p:nvPr/>
          </p:nvSpPr>
          <p:spPr bwMode="auto">
            <a:xfrm>
              <a:off x="6307015" y="597671"/>
              <a:ext cx="5557332" cy="6776601"/>
            </a:xfrm>
            <a:prstGeom prst="rect">
              <a:avLst/>
            </a:prstGeom>
            <a:solidFill>
              <a:schemeClr val="lt1">
                <a:alpha val="20000"/>
              </a:schemeClr>
            </a:solidFill>
            <a:ln w="6350" cmpd="sng">
              <a:no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lIns="83792" tIns="83792" rIns="31426" bIns="31426" spcCol="0" rtlCol="0" anchor="b" anchorCtr="0"/>
            <a:lstStyle/>
            <a:p>
              <a:pPr marL="0" marR="0" lvl="0" indent="0" algn="ctr" defTabSz="854400" eaLnBrk="1" fontAlgn="auto" latinLnBrk="0" hangingPunct="1">
                <a:lnSpc>
                  <a:spcPct val="100000"/>
                </a:lnSpc>
                <a:spcBef>
                  <a:spcPts val="0"/>
                </a:spcBef>
                <a:spcAft>
                  <a:spcPts val="0"/>
                </a:spcAft>
                <a:buClrTx/>
                <a:buSzTx/>
                <a:buFontTx/>
                <a:buNone/>
                <a:tabLst/>
                <a:defRPr/>
              </a:pPr>
              <a:endParaRPr kumimoji="0" lang="en-US" sz="716" b="0" i="0" u="none" strike="noStrike" kern="0" cap="none" spc="68"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nvSpPr>
          <p:spPr bwMode="auto">
            <a:xfrm>
              <a:off x="6307014" y="204664"/>
              <a:ext cx="5557332" cy="393006"/>
            </a:xfrm>
            <a:prstGeom prst="rect">
              <a:avLst/>
            </a:prstGeom>
            <a:solidFill>
              <a:srgbClr val="0088B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62345" rtlCol="0" anchor="ctr" anchorCtr="0"/>
            <a:lstStyle/>
            <a:p>
              <a:pPr marL="0" marR="0" lvl="0" indent="0" defTabSz="635714" eaLnBrk="1" fontAlgn="auto" latinLnBrk="0" hangingPunct="1">
                <a:lnSpc>
                  <a:spcPct val="100000"/>
                </a:lnSpc>
                <a:spcBef>
                  <a:spcPts val="0"/>
                </a:spcBef>
                <a:spcAft>
                  <a:spcPts val="0"/>
                </a:spcAft>
                <a:buClrTx/>
                <a:buSzTx/>
                <a:buFontTx/>
                <a:buNone/>
                <a:tabLst/>
                <a:defRPr/>
              </a:pPr>
              <a:r>
                <a:rPr kumimoji="0" lang="en-US" sz="818" b="0" i="0" u="none" strike="noStrike" kern="0" cap="all" spc="68"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Processing and Storage</a:t>
              </a:r>
            </a:p>
          </p:txBody>
        </p:sp>
      </p:grpSp>
      <p:sp>
        <p:nvSpPr>
          <p:cNvPr id="23" name="Rectangle 22"/>
          <p:cNvSpPr/>
          <p:nvPr/>
        </p:nvSpPr>
        <p:spPr bwMode="auto">
          <a:xfrm>
            <a:off x="3403398" y="437934"/>
            <a:ext cx="1606772" cy="267959"/>
          </a:xfrm>
          <a:prstGeom prst="rect">
            <a:avLst/>
          </a:prstGeom>
          <a:solidFill>
            <a:srgbClr val="0088B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62345" rtlCol="0" anchor="ctr" anchorCtr="0"/>
          <a:lstStyle/>
          <a:p>
            <a:pPr marL="0" marR="0" lvl="0" indent="0" defTabSz="635714" eaLnBrk="1" fontAlgn="auto" latinLnBrk="0" hangingPunct="1">
              <a:lnSpc>
                <a:spcPct val="100000"/>
              </a:lnSpc>
              <a:spcBef>
                <a:spcPts val="0"/>
              </a:spcBef>
              <a:spcAft>
                <a:spcPts val="0"/>
              </a:spcAft>
              <a:buClrTx/>
              <a:buSzTx/>
              <a:buFontTx/>
              <a:buNone/>
              <a:tabLst/>
              <a:defRPr/>
            </a:pPr>
            <a:r>
              <a:rPr kumimoji="0" lang="en-US" sz="818" b="0" i="0" u="none" strike="noStrike" kern="0" cap="all" spc="68"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Data ingestion</a:t>
            </a:r>
          </a:p>
        </p:txBody>
      </p:sp>
      <p:sp>
        <p:nvSpPr>
          <p:cNvPr id="24" name="Rectangle 23"/>
          <p:cNvSpPr/>
          <p:nvPr/>
        </p:nvSpPr>
        <p:spPr bwMode="auto">
          <a:xfrm>
            <a:off x="3406353" y="705893"/>
            <a:ext cx="1603818" cy="6037374"/>
          </a:xfrm>
          <a:prstGeom prst="rect">
            <a:avLst/>
          </a:prstGeom>
          <a:solidFill>
            <a:schemeClr val="lt1">
              <a:alpha val="20000"/>
            </a:schemeClr>
          </a:solidFill>
          <a:ln w="6350" cmpd="sng">
            <a:no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lIns="83792" tIns="83792" rIns="31426" bIns="31426" spcCol="0" rtlCol="0" anchor="b" anchorCtr="0"/>
          <a:lstStyle/>
          <a:p>
            <a:pPr marL="0" marR="0" lvl="0" indent="0" algn="ctr" defTabSz="854400" eaLnBrk="1" fontAlgn="auto" latinLnBrk="0" hangingPunct="1">
              <a:lnSpc>
                <a:spcPct val="100000"/>
              </a:lnSpc>
              <a:spcBef>
                <a:spcPts val="0"/>
              </a:spcBef>
              <a:spcAft>
                <a:spcPts val="0"/>
              </a:spcAft>
              <a:buClrTx/>
              <a:buSzTx/>
              <a:buFontTx/>
              <a:buNone/>
              <a:tabLst/>
              <a:defRPr/>
            </a:pPr>
            <a:endParaRPr kumimoji="0" lang="en-US" sz="716" b="0" i="0" u="none" strike="noStrike" kern="0" cap="none" spc="68"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Oval 26"/>
          <p:cNvSpPr/>
          <p:nvPr/>
        </p:nvSpPr>
        <p:spPr bwMode="auto">
          <a:xfrm>
            <a:off x="5173019" y="2661494"/>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35913" y="3781332"/>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5"/>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290076" y="2801799"/>
            <a:ext cx="288513" cy="2493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 name="Oval 29"/>
          <p:cNvSpPr/>
          <p:nvPr/>
        </p:nvSpPr>
        <p:spPr bwMode="auto">
          <a:xfrm>
            <a:off x="5177437" y="1576561"/>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30"/>
          <p:cNvSpPr/>
          <p:nvPr/>
        </p:nvSpPr>
        <p:spPr>
          <a:xfrm flipV="1">
            <a:off x="5307094" y="1717920"/>
            <a:ext cx="248918" cy="225385"/>
          </a:xfrm>
          <a:custGeom>
            <a:avLst/>
            <a:gdLst>
              <a:gd name="connsiteX0" fmla="*/ 1233698 w 2607218"/>
              <a:gd name="connsiteY0" fmla="*/ 972161 h 2052228"/>
              <a:gd name="connsiteX1" fmla="*/ 1507061 w 2607218"/>
              <a:gd name="connsiteY1" fmla="*/ 848920 h 2052228"/>
              <a:gd name="connsiteX2" fmla="*/ 1438005 w 2607218"/>
              <a:gd name="connsiteY2" fmla="*/ 777482 h 2052228"/>
              <a:gd name="connsiteX3" fmla="*/ 971280 w 2607218"/>
              <a:gd name="connsiteY3" fmla="*/ 686994 h 2052228"/>
              <a:gd name="connsiteX4" fmla="*/ 25923 w 2607218"/>
              <a:gd name="connsiteY4" fmla="*/ 770338 h 2052228"/>
              <a:gd name="connsiteX5" fmla="*/ 99742 w 2607218"/>
              <a:gd name="connsiteY5" fmla="*/ 848920 h 2052228"/>
              <a:gd name="connsiteX6" fmla="*/ 933180 w 2607218"/>
              <a:gd name="connsiteY6" fmla="*/ 796531 h 2052228"/>
              <a:gd name="connsiteX7" fmla="*/ 1233698 w 2607218"/>
              <a:gd name="connsiteY7" fmla="*/ 972161 h 2052228"/>
              <a:gd name="connsiteX8" fmla="*/ 1224024 w 2607218"/>
              <a:gd name="connsiteY8" fmla="*/ 1225247 h 2052228"/>
              <a:gd name="connsiteX9" fmla="*/ 1625201 w 2607218"/>
              <a:gd name="connsiteY9" fmla="*/ 1066396 h 2052228"/>
              <a:gd name="connsiteX10" fmla="*/ 1552765 w 2607218"/>
              <a:gd name="connsiteY10" fmla="*/ 986538 h 2052228"/>
              <a:gd name="connsiteX11" fmla="*/ 919947 w 2607218"/>
              <a:gd name="connsiteY11" fmla="*/ 946913 h 2052228"/>
              <a:gd name="connsiteX12" fmla="*/ 157398 w 2607218"/>
              <a:gd name="connsiteY12" fmla="*/ 971708 h 2052228"/>
              <a:gd name="connsiteX13" fmla="*/ 215549 w 2607218"/>
              <a:gd name="connsiteY13" fmla="*/ 1051316 h 2052228"/>
              <a:gd name="connsiteX14" fmla="*/ 839881 w 2607218"/>
              <a:gd name="connsiteY14" fmla="*/ 1031254 h 2052228"/>
              <a:gd name="connsiteX15" fmla="*/ 1224024 w 2607218"/>
              <a:gd name="connsiteY15" fmla="*/ 1225247 h 2052228"/>
              <a:gd name="connsiteX16" fmla="*/ 1220616 w 2607218"/>
              <a:gd name="connsiteY16" fmla="*/ 1478485 h 2052228"/>
              <a:gd name="connsiteX17" fmla="*/ 1781606 w 2607218"/>
              <a:gd name="connsiteY17" fmla="*/ 1251285 h 2052228"/>
              <a:gd name="connsiteX18" fmla="*/ 1707787 w 2607218"/>
              <a:gd name="connsiteY18" fmla="*/ 1172703 h 2052228"/>
              <a:gd name="connsiteX19" fmla="*/ 874349 w 2607218"/>
              <a:gd name="connsiteY19" fmla="*/ 1225092 h 2052228"/>
              <a:gd name="connsiteX20" fmla="*/ 300468 w 2607218"/>
              <a:gd name="connsiteY20" fmla="*/ 1172703 h 2052228"/>
              <a:gd name="connsiteX21" fmla="*/ 369524 w 2607218"/>
              <a:gd name="connsiteY21" fmla="*/ 1244141 h 2052228"/>
              <a:gd name="connsiteX22" fmla="*/ 836249 w 2607218"/>
              <a:gd name="connsiteY22" fmla="*/ 1334629 h 2052228"/>
              <a:gd name="connsiteX23" fmla="*/ 1220616 w 2607218"/>
              <a:gd name="connsiteY23" fmla="*/ 1478485 h 2052228"/>
              <a:gd name="connsiteX24" fmla="*/ 1581104 w 2607218"/>
              <a:gd name="connsiteY24" fmla="*/ 2052228 h 2052228"/>
              <a:gd name="connsiteX25" fmla="*/ 1679418 w 2607218"/>
              <a:gd name="connsiteY25" fmla="*/ 2042316 h 2052228"/>
              <a:gd name="connsiteX26" fmla="*/ 1770371 w 2607218"/>
              <a:gd name="connsiteY26" fmla="*/ 1769459 h 2052228"/>
              <a:gd name="connsiteX27" fmla="*/ 1880661 w 2607218"/>
              <a:gd name="connsiteY27" fmla="*/ 1735223 h 2052228"/>
              <a:gd name="connsiteX28" fmla="*/ 1972503 w 2607218"/>
              <a:gd name="connsiteY28" fmla="*/ 1685373 h 2052228"/>
              <a:gd name="connsiteX29" fmla="*/ 2230149 w 2607218"/>
              <a:gd name="connsiteY29" fmla="*/ 1814196 h 2052228"/>
              <a:gd name="connsiteX30" fmla="*/ 2306676 w 2607218"/>
              <a:gd name="connsiteY30" fmla="*/ 1751686 h 2052228"/>
              <a:gd name="connsiteX31" fmla="*/ 2369186 w 2607218"/>
              <a:gd name="connsiteY31" fmla="*/ 1675159 h 2052228"/>
              <a:gd name="connsiteX32" fmla="*/ 2240363 w 2607218"/>
              <a:gd name="connsiteY32" fmla="*/ 1417512 h 2052228"/>
              <a:gd name="connsiteX33" fmla="*/ 2290213 w 2607218"/>
              <a:gd name="connsiteY33" fmla="*/ 1325673 h 2052228"/>
              <a:gd name="connsiteX34" fmla="*/ 2324449 w 2607218"/>
              <a:gd name="connsiteY34" fmla="*/ 1215381 h 2052228"/>
              <a:gd name="connsiteX35" fmla="*/ 2597307 w 2607218"/>
              <a:gd name="connsiteY35" fmla="*/ 1124428 h 2052228"/>
              <a:gd name="connsiteX36" fmla="*/ 2607218 w 2607218"/>
              <a:gd name="connsiteY36" fmla="*/ 1026114 h 2052228"/>
              <a:gd name="connsiteX37" fmla="*/ 2597307 w 2607218"/>
              <a:gd name="connsiteY37" fmla="*/ 927800 h 2052228"/>
              <a:gd name="connsiteX38" fmla="*/ 2324448 w 2607218"/>
              <a:gd name="connsiteY38" fmla="*/ 836847 h 2052228"/>
              <a:gd name="connsiteX39" fmla="*/ 2290213 w 2607218"/>
              <a:gd name="connsiteY39" fmla="*/ 726559 h 2052228"/>
              <a:gd name="connsiteX40" fmla="*/ 2240363 w 2607218"/>
              <a:gd name="connsiteY40" fmla="*/ 634717 h 2052228"/>
              <a:gd name="connsiteX41" fmla="*/ 2369186 w 2607218"/>
              <a:gd name="connsiteY41" fmla="*/ 377069 h 2052228"/>
              <a:gd name="connsiteX42" fmla="*/ 2306676 w 2607218"/>
              <a:gd name="connsiteY42" fmla="*/ 300542 h 2052228"/>
              <a:gd name="connsiteX43" fmla="*/ 2230149 w 2607218"/>
              <a:gd name="connsiteY43" fmla="*/ 238032 h 2052228"/>
              <a:gd name="connsiteX44" fmla="*/ 1972499 w 2607218"/>
              <a:gd name="connsiteY44" fmla="*/ 366857 h 2052228"/>
              <a:gd name="connsiteX45" fmla="*/ 1880661 w 2607218"/>
              <a:gd name="connsiteY45" fmla="*/ 317009 h 2052228"/>
              <a:gd name="connsiteX46" fmla="*/ 1770373 w 2607218"/>
              <a:gd name="connsiteY46" fmla="*/ 282772 h 2052228"/>
              <a:gd name="connsiteX47" fmla="*/ 1679418 w 2607218"/>
              <a:gd name="connsiteY47" fmla="*/ 9912 h 2052228"/>
              <a:gd name="connsiteX48" fmla="*/ 1581104 w 2607218"/>
              <a:gd name="connsiteY48" fmla="*/ 0 h 2052228"/>
              <a:gd name="connsiteX49" fmla="*/ 1482790 w 2607218"/>
              <a:gd name="connsiteY49" fmla="*/ 9912 h 2052228"/>
              <a:gd name="connsiteX50" fmla="*/ 1391837 w 2607218"/>
              <a:gd name="connsiteY50" fmla="*/ 282772 h 2052228"/>
              <a:gd name="connsiteX51" fmla="*/ 1281547 w 2607218"/>
              <a:gd name="connsiteY51" fmla="*/ 317009 h 2052228"/>
              <a:gd name="connsiteX52" fmla="*/ 1189709 w 2607218"/>
              <a:gd name="connsiteY52" fmla="*/ 366857 h 2052228"/>
              <a:gd name="connsiteX53" fmla="*/ 932059 w 2607218"/>
              <a:gd name="connsiteY53" fmla="*/ 238032 h 2052228"/>
              <a:gd name="connsiteX54" fmla="*/ 855532 w 2607218"/>
              <a:gd name="connsiteY54" fmla="*/ 300542 h 2052228"/>
              <a:gd name="connsiteX55" fmla="*/ 793022 w 2607218"/>
              <a:gd name="connsiteY55" fmla="*/ 377069 h 2052228"/>
              <a:gd name="connsiteX56" fmla="*/ 845775 w 2607218"/>
              <a:gd name="connsiteY56" fmla="*/ 477378 h 2052228"/>
              <a:gd name="connsiteX57" fmla="*/ 1179150 w 2607218"/>
              <a:gd name="connsiteY57" fmla="*/ 686929 h 2052228"/>
              <a:gd name="connsiteX58" fmla="*/ 1324407 w 2607218"/>
              <a:gd name="connsiteY58" fmla="*/ 705979 h 2052228"/>
              <a:gd name="connsiteX59" fmla="*/ 1614920 w 2607218"/>
              <a:gd name="connsiteY59" fmla="*/ 610728 h 2052228"/>
              <a:gd name="connsiteX60" fmla="*/ 2000681 w 2607218"/>
              <a:gd name="connsiteY60" fmla="*/ 1022685 h 2052228"/>
              <a:gd name="connsiteX61" fmla="*/ 1884000 w 2607218"/>
              <a:gd name="connsiteY61" fmla="*/ 1315578 h 2052228"/>
              <a:gd name="connsiteX62" fmla="*/ 1269638 w 2607218"/>
              <a:gd name="connsiteY62" fmla="*/ 1584660 h 2052228"/>
              <a:gd name="connsiteX63" fmla="*/ 886257 w 2607218"/>
              <a:gd name="connsiteY63" fmla="*/ 1489410 h 2052228"/>
              <a:gd name="connsiteX64" fmla="*/ 793022 w 2607218"/>
              <a:gd name="connsiteY64" fmla="*/ 1675159 h 2052228"/>
              <a:gd name="connsiteX65" fmla="*/ 855532 w 2607218"/>
              <a:gd name="connsiteY65" fmla="*/ 1751686 h 2052228"/>
              <a:gd name="connsiteX66" fmla="*/ 932059 w 2607218"/>
              <a:gd name="connsiteY66" fmla="*/ 1814196 h 2052228"/>
              <a:gd name="connsiteX67" fmla="*/ 1189706 w 2607218"/>
              <a:gd name="connsiteY67" fmla="*/ 1685373 h 2052228"/>
              <a:gd name="connsiteX68" fmla="*/ 1281547 w 2607218"/>
              <a:gd name="connsiteY68" fmla="*/ 1735223 h 2052228"/>
              <a:gd name="connsiteX69" fmla="*/ 1391837 w 2607218"/>
              <a:gd name="connsiteY69" fmla="*/ 1769459 h 2052228"/>
              <a:gd name="connsiteX70" fmla="*/ 1482790 w 2607218"/>
              <a:gd name="connsiteY70" fmla="*/ 2042316 h 205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07218" h="2052228">
                <a:moveTo>
                  <a:pt x="1233698" y="972161"/>
                </a:moveTo>
                <a:cubicBezTo>
                  <a:pt x="1325415" y="980889"/>
                  <a:pt x="1412605" y="939805"/>
                  <a:pt x="1507061" y="848920"/>
                </a:cubicBezTo>
                <a:cubicBezTo>
                  <a:pt x="1567733" y="790542"/>
                  <a:pt x="1488920" y="735119"/>
                  <a:pt x="1438005" y="777482"/>
                </a:cubicBezTo>
                <a:cubicBezTo>
                  <a:pt x="1228994" y="951386"/>
                  <a:pt x="1136472" y="832721"/>
                  <a:pt x="971280" y="686994"/>
                </a:cubicBezTo>
                <a:cubicBezTo>
                  <a:pt x="819947" y="553493"/>
                  <a:pt x="412753" y="409099"/>
                  <a:pt x="25923" y="770338"/>
                </a:cubicBezTo>
                <a:cubicBezTo>
                  <a:pt x="-42717" y="834437"/>
                  <a:pt x="40037" y="902875"/>
                  <a:pt x="99742" y="848920"/>
                </a:cubicBezTo>
                <a:cubicBezTo>
                  <a:pt x="413269" y="565588"/>
                  <a:pt x="759420" y="629249"/>
                  <a:pt x="933180" y="796531"/>
                </a:cubicBezTo>
                <a:cubicBezTo>
                  <a:pt x="1045740" y="904894"/>
                  <a:pt x="1141982" y="963434"/>
                  <a:pt x="1233698" y="972161"/>
                </a:cubicBezTo>
                <a:close/>
                <a:moveTo>
                  <a:pt x="1224024" y="1225247"/>
                </a:moveTo>
                <a:cubicBezTo>
                  <a:pt x="1346700" y="1232873"/>
                  <a:pt x="1472214" y="1181692"/>
                  <a:pt x="1625201" y="1066396"/>
                </a:cubicBezTo>
                <a:cubicBezTo>
                  <a:pt x="1698591" y="1011087"/>
                  <a:pt x="1623245" y="938042"/>
                  <a:pt x="1552765" y="986538"/>
                </a:cubicBezTo>
                <a:cubicBezTo>
                  <a:pt x="1360931" y="1118533"/>
                  <a:pt x="1211340" y="1215115"/>
                  <a:pt x="919947" y="946913"/>
                </a:cubicBezTo>
                <a:cubicBezTo>
                  <a:pt x="584967" y="638593"/>
                  <a:pt x="267701" y="884571"/>
                  <a:pt x="157398" y="971708"/>
                </a:cubicBezTo>
                <a:cubicBezTo>
                  <a:pt x="101155" y="1016139"/>
                  <a:pt x="158577" y="1091790"/>
                  <a:pt x="215549" y="1051316"/>
                </a:cubicBezTo>
                <a:cubicBezTo>
                  <a:pt x="417576" y="907792"/>
                  <a:pt x="596721" y="825347"/>
                  <a:pt x="839881" y="1031254"/>
                </a:cubicBezTo>
                <a:cubicBezTo>
                  <a:pt x="981512" y="1151187"/>
                  <a:pt x="1101349" y="1217621"/>
                  <a:pt x="1224024" y="1225247"/>
                </a:cubicBezTo>
                <a:close/>
                <a:moveTo>
                  <a:pt x="1220616" y="1478485"/>
                </a:moveTo>
                <a:cubicBezTo>
                  <a:pt x="1389685" y="1486116"/>
                  <a:pt x="1588191" y="1431905"/>
                  <a:pt x="1781606" y="1251285"/>
                </a:cubicBezTo>
                <a:cubicBezTo>
                  <a:pt x="1850246" y="1187186"/>
                  <a:pt x="1767492" y="1118748"/>
                  <a:pt x="1707787" y="1172703"/>
                </a:cubicBezTo>
                <a:cubicBezTo>
                  <a:pt x="1394260" y="1456035"/>
                  <a:pt x="1048109" y="1392374"/>
                  <a:pt x="874349" y="1225092"/>
                </a:cubicBezTo>
                <a:cubicBezTo>
                  <a:pt x="649230" y="1008366"/>
                  <a:pt x="489380" y="990934"/>
                  <a:pt x="300468" y="1172703"/>
                </a:cubicBezTo>
                <a:cubicBezTo>
                  <a:pt x="239796" y="1231081"/>
                  <a:pt x="318609" y="1286504"/>
                  <a:pt x="369524" y="1244141"/>
                </a:cubicBezTo>
                <a:cubicBezTo>
                  <a:pt x="578535" y="1070237"/>
                  <a:pt x="671057" y="1188902"/>
                  <a:pt x="836249" y="1334629"/>
                </a:cubicBezTo>
                <a:cubicBezTo>
                  <a:pt x="911916" y="1401380"/>
                  <a:pt x="1051547" y="1470853"/>
                  <a:pt x="1220616" y="1478485"/>
                </a:cubicBezTo>
                <a:close/>
                <a:moveTo>
                  <a:pt x="1581104" y="2052228"/>
                </a:moveTo>
                <a:lnTo>
                  <a:pt x="1679418" y="2042316"/>
                </a:lnTo>
                <a:lnTo>
                  <a:pt x="1770371" y="1769459"/>
                </a:lnTo>
                <a:lnTo>
                  <a:pt x="1880661" y="1735223"/>
                </a:lnTo>
                <a:lnTo>
                  <a:pt x="1972503" y="1685373"/>
                </a:lnTo>
                <a:lnTo>
                  <a:pt x="2230149" y="1814196"/>
                </a:lnTo>
                <a:lnTo>
                  <a:pt x="2306676" y="1751686"/>
                </a:lnTo>
                <a:lnTo>
                  <a:pt x="2369186" y="1675159"/>
                </a:lnTo>
                <a:lnTo>
                  <a:pt x="2240363" y="1417512"/>
                </a:lnTo>
                <a:lnTo>
                  <a:pt x="2290213" y="1325673"/>
                </a:lnTo>
                <a:lnTo>
                  <a:pt x="2324449" y="1215381"/>
                </a:lnTo>
                <a:lnTo>
                  <a:pt x="2597307" y="1124428"/>
                </a:lnTo>
                <a:lnTo>
                  <a:pt x="2607218" y="1026114"/>
                </a:lnTo>
                <a:lnTo>
                  <a:pt x="2597307" y="927800"/>
                </a:lnTo>
                <a:lnTo>
                  <a:pt x="2324448" y="836847"/>
                </a:lnTo>
                <a:lnTo>
                  <a:pt x="2290213" y="726559"/>
                </a:lnTo>
                <a:lnTo>
                  <a:pt x="2240363" y="634717"/>
                </a:lnTo>
                <a:lnTo>
                  <a:pt x="2369186" y="377069"/>
                </a:lnTo>
                <a:lnTo>
                  <a:pt x="2306676" y="300542"/>
                </a:lnTo>
                <a:lnTo>
                  <a:pt x="2230149" y="238032"/>
                </a:lnTo>
                <a:lnTo>
                  <a:pt x="1972499" y="366857"/>
                </a:lnTo>
                <a:lnTo>
                  <a:pt x="1880661" y="317009"/>
                </a:lnTo>
                <a:lnTo>
                  <a:pt x="1770373" y="282772"/>
                </a:lnTo>
                <a:lnTo>
                  <a:pt x="1679418" y="9912"/>
                </a:lnTo>
                <a:lnTo>
                  <a:pt x="1581104" y="0"/>
                </a:lnTo>
                <a:lnTo>
                  <a:pt x="1482790" y="9912"/>
                </a:lnTo>
                <a:lnTo>
                  <a:pt x="1391837" y="282772"/>
                </a:lnTo>
                <a:lnTo>
                  <a:pt x="1281547" y="317009"/>
                </a:lnTo>
                <a:lnTo>
                  <a:pt x="1189709" y="366857"/>
                </a:lnTo>
                <a:lnTo>
                  <a:pt x="932059" y="238032"/>
                </a:lnTo>
                <a:lnTo>
                  <a:pt x="855532" y="300542"/>
                </a:lnTo>
                <a:lnTo>
                  <a:pt x="793022" y="377069"/>
                </a:lnTo>
                <a:lnTo>
                  <a:pt x="845775" y="477378"/>
                </a:lnTo>
                <a:cubicBezTo>
                  <a:pt x="969661" y="526640"/>
                  <a:pt x="1066040" y="553579"/>
                  <a:pt x="1179150" y="686929"/>
                </a:cubicBezTo>
                <a:cubicBezTo>
                  <a:pt x="1236335" y="754346"/>
                  <a:pt x="1277973" y="740110"/>
                  <a:pt x="1324407" y="705979"/>
                </a:cubicBezTo>
                <a:cubicBezTo>
                  <a:pt x="1370841" y="671848"/>
                  <a:pt x="1435533" y="605569"/>
                  <a:pt x="1614920" y="610728"/>
                </a:cubicBezTo>
                <a:cubicBezTo>
                  <a:pt x="1934669" y="619924"/>
                  <a:pt x="2001078" y="921879"/>
                  <a:pt x="2000681" y="1022685"/>
                </a:cubicBezTo>
                <a:cubicBezTo>
                  <a:pt x="2000284" y="1123491"/>
                  <a:pt x="1986772" y="1201318"/>
                  <a:pt x="1884000" y="1315578"/>
                </a:cubicBezTo>
                <a:cubicBezTo>
                  <a:pt x="1752635" y="1461627"/>
                  <a:pt x="1464503" y="1584263"/>
                  <a:pt x="1269638" y="1584660"/>
                </a:cubicBezTo>
                <a:cubicBezTo>
                  <a:pt x="1074773" y="1585057"/>
                  <a:pt x="990697" y="1552511"/>
                  <a:pt x="886257" y="1489410"/>
                </a:cubicBezTo>
                <a:lnTo>
                  <a:pt x="793022" y="1675159"/>
                </a:lnTo>
                <a:lnTo>
                  <a:pt x="855532" y="1751686"/>
                </a:lnTo>
                <a:lnTo>
                  <a:pt x="932059" y="1814196"/>
                </a:lnTo>
                <a:lnTo>
                  <a:pt x="1189706" y="1685373"/>
                </a:lnTo>
                <a:lnTo>
                  <a:pt x="1281547" y="1735223"/>
                </a:lnTo>
                <a:lnTo>
                  <a:pt x="1391837" y="1769459"/>
                </a:lnTo>
                <a:lnTo>
                  <a:pt x="1482790" y="204231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3792" tIns="41896" rIns="83792" bIns="41896" rtlCol="0" anchor="ctr">
            <a:noAutofit/>
          </a:bodyPr>
          <a:lstStyle/>
          <a:p>
            <a:pPr marL="0" marR="0" lvl="0" indent="0" algn="ctr" defTabSz="997044" eaLnBrk="1" fontAlgn="auto" latinLnBrk="0" hangingPunct="1">
              <a:lnSpc>
                <a:spcPct val="100000"/>
              </a:lnSpc>
              <a:spcBef>
                <a:spcPts val="0"/>
              </a:spcBef>
              <a:spcAft>
                <a:spcPts val="0"/>
              </a:spcAft>
              <a:buClrTx/>
              <a:buSzTx/>
              <a:buFontTx/>
              <a:buNone/>
              <a:tabLst/>
              <a:defRPr/>
            </a:pPr>
            <a:endParaRPr kumimoji="0" lang="de-DE" sz="2045" b="0" i="0" u="none" strike="noStrike" kern="0" cap="none" spc="0" normalizeH="0" baseline="0" noProof="0" dirty="0">
              <a:ln>
                <a:noFill/>
              </a:ln>
              <a:solidFill>
                <a:prstClr val="white">
                  <a:lumMod val="95000"/>
                </a:prstClr>
              </a:solidFill>
              <a:effectLst/>
              <a:uLnTx/>
              <a:uFillTx/>
              <a:latin typeface="Segoe UI"/>
            </a:endParaRPr>
          </a:p>
        </p:txBody>
      </p:sp>
      <p:sp>
        <p:nvSpPr>
          <p:cNvPr id="32" name="TextBox 31"/>
          <p:cNvSpPr txBox="1"/>
          <p:nvPr/>
        </p:nvSpPr>
        <p:spPr>
          <a:xfrm>
            <a:off x="5105208" y="2086355"/>
            <a:ext cx="666606" cy="315443"/>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Stream Analytics</a:t>
            </a:r>
          </a:p>
        </p:txBody>
      </p:sp>
      <p:cxnSp>
        <p:nvCxnSpPr>
          <p:cNvPr id="33" name="Straight Arrow Connector 32"/>
          <p:cNvCxnSpPr/>
          <p:nvPr/>
        </p:nvCxnSpPr>
        <p:spPr>
          <a:xfrm>
            <a:off x="5434971" y="2471947"/>
            <a:ext cx="0" cy="151854"/>
          </a:xfrm>
          <a:prstGeom prst="straightConnector1">
            <a:avLst/>
          </a:prstGeom>
          <a:ln w="6350" cmpd="sng">
            <a:solidFill>
              <a:schemeClr val="bg1">
                <a:lumMod val="9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auto">
          <a:xfrm>
            <a:off x="6140331" y="1576561"/>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p:cNvSpPr/>
          <p:nvPr/>
        </p:nvSpPr>
        <p:spPr bwMode="auto">
          <a:xfrm>
            <a:off x="6135913" y="2661495"/>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p:cNvSpPr txBox="1"/>
          <p:nvPr/>
        </p:nvSpPr>
        <p:spPr>
          <a:xfrm>
            <a:off x="6068102" y="2086355"/>
            <a:ext cx="666606"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Cache DB</a:t>
            </a:r>
          </a:p>
        </p:txBody>
      </p:sp>
      <p:sp>
        <p:nvSpPr>
          <p:cNvPr id="37" name="TextBox 36"/>
          <p:cNvSpPr txBox="1"/>
          <p:nvPr/>
        </p:nvSpPr>
        <p:spPr>
          <a:xfrm>
            <a:off x="5788576" y="4293979"/>
            <a:ext cx="1195766"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HDInsight (Hadoop)</a:t>
            </a:r>
          </a:p>
        </p:txBody>
      </p:sp>
      <p:sp>
        <p:nvSpPr>
          <p:cNvPr id="38" name="TextBox 37"/>
          <p:cNvSpPr txBox="1"/>
          <p:nvPr/>
        </p:nvSpPr>
        <p:spPr>
          <a:xfrm>
            <a:off x="6051242" y="3178968"/>
            <a:ext cx="666606"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Azure ML</a:t>
            </a:r>
          </a:p>
        </p:txBody>
      </p:sp>
      <p:sp>
        <p:nvSpPr>
          <p:cNvPr id="39" name="Oval 38"/>
          <p:cNvSpPr/>
          <p:nvPr/>
        </p:nvSpPr>
        <p:spPr bwMode="auto">
          <a:xfrm>
            <a:off x="7133583" y="2666334"/>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0" name="Straight Arrow Connector 39"/>
          <p:cNvCxnSpPr/>
          <p:nvPr/>
        </p:nvCxnSpPr>
        <p:spPr>
          <a:xfrm>
            <a:off x="5722218" y="1823903"/>
            <a:ext cx="384500" cy="0"/>
          </a:xfrm>
          <a:prstGeom prst="straightConnector1">
            <a:avLst/>
          </a:prstGeom>
          <a:ln w="6350" cmpd="sng">
            <a:solidFill>
              <a:schemeClr val="bg1">
                <a:lumMod val="9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650815" y="1690970"/>
            <a:ext cx="451835" cy="273636"/>
          </a:xfrm>
          <a:prstGeom prst="rect">
            <a:avLst/>
          </a:prstGeom>
          <a:noFill/>
          <a:ln>
            <a:noFill/>
          </a:ln>
        </p:spPr>
        <p:txBody>
          <a:bodyPr wrap="square" lIns="83792" tIns="41896" rIns="83792" bIns="41896" rtlCol="0">
            <a:spAutoFit/>
          </a:bodyPr>
          <a:lstStyle>
            <a:defPPr>
              <a:defRPr lang="en-US"/>
            </a:defPPr>
            <a:lvl1pPr algn="ctr" defTabSz="1462370">
              <a:defRPr sz="900">
                <a:solidFill>
                  <a:srgbClr val="002050"/>
                </a:solidFill>
                <a:latin typeface="Segoe UI Semibold"/>
                <a:cs typeface="Segoe UI Semibold"/>
              </a:defRPr>
            </a:lvl1p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614" b="0" i="0" u="none" strike="noStrike" kern="0" cap="none" spc="0" normalizeH="0" baseline="0" noProof="0" dirty="0">
                <a:ln>
                  <a:noFill/>
                </a:ln>
                <a:solidFill>
                  <a:prstClr val="white">
                    <a:lumMod val="95000"/>
                  </a:prstClr>
                </a:solidFill>
                <a:effectLst/>
                <a:uLnTx/>
                <a:uFillTx/>
                <a:latin typeface="Segoe UI Semibold"/>
                <a:cs typeface="Segoe UI Semibold"/>
              </a:rPr>
              <a:t>Device State</a:t>
            </a:r>
          </a:p>
        </p:txBody>
      </p:sp>
      <p:pic>
        <p:nvPicPr>
          <p:cNvPr id="42" name="Picture 4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6318201" y="1712210"/>
            <a:ext cx="183959" cy="231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Freeform 42"/>
          <p:cNvSpPr/>
          <p:nvPr/>
        </p:nvSpPr>
        <p:spPr>
          <a:xfrm>
            <a:off x="6299855" y="2802906"/>
            <a:ext cx="185899" cy="211889"/>
          </a:xfrm>
          <a:custGeom>
            <a:avLst/>
            <a:gdLst>
              <a:gd name="connsiteX0" fmla="*/ 1364949 w 3233954"/>
              <a:gd name="connsiteY0" fmla="*/ 360040 h 3204356"/>
              <a:gd name="connsiteX1" fmla="*/ 1364949 w 3233954"/>
              <a:gd name="connsiteY1" fmla="*/ 1033791 h 3204356"/>
              <a:gd name="connsiteX2" fmla="*/ 428709 w 3233954"/>
              <a:gd name="connsiteY2" fmla="*/ 2854908 h 3204356"/>
              <a:gd name="connsiteX3" fmla="*/ 522014 w 3233954"/>
              <a:gd name="connsiteY3" fmla="*/ 2952328 h 3204356"/>
              <a:gd name="connsiteX4" fmla="*/ 686180 w 3233954"/>
              <a:gd name="connsiteY4" fmla="*/ 2952328 h 3204356"/>
              <a:gd name="connsiteX5" fmla="*/ 1463590 w 3233954"/>
              <a:gd name="connsiteY5" fmla="*/ 1440160 h 3204356"/>
              <a:gd name="connsiteX6" fmla="*/ 2038708 w 3233954"/>
              <a:gd name="connsiteY6" fmla="*/ 1440160 h 3204356"/>
              <a:gd name="connsiteX7" fmla="*/ 1833001 w 3233954"/>
              <a:gd name="connsiteY7" fmla="*/ 1044431 h 3204356"/>
              <a:gd name="connsiteX8" fmla="*/ 1833001 w 3233954"/>
              <a:gd name="connsiteY8" fmla="*/ 360040 h 3204356"/>
              <a:gd name="connsiteX9" fmla="*/ 788885 w 3233954"/>
              <a:gd name="connsiteY9" fmla="*/ 0 h 3204356"/>
              <a:gd name="connsiteX10" fmla="*/ 2445069 w 3233954"/>
              <a:gd name="connsiteY10" fmla="*/ 0 h 3204356"/>
              <a:gd name="connsiteX11" fmla="*/ 2445069 w 3233954"/>
              <a:gd name="connsiteY11" fmla="*/ 360040 h 3204356"/>
              <a:gd name="connsiteX12" fmla="*/ 2229045 w 3233954"/>
              <a:gd name="connsiteY12" fmla="*/ 360040 h 3204356"/>
              <a:gd name="connsiteX13" fmla="*/ 2229045 w 3233954"/>
              <a:gd name="connsiteY13" fmla="*/ 899364 h 3204356"/>
              <a:gd name="connsiteX14" fmla="*/ 3233954 w 3233954"/>
              <a:gd name="connsiteY14" fmla="*/ 2848860 h 3204356"/>
              <a:gd name="connsiteX15" fmla="*/ 3028140 w 3233954"/>
              <a:gd name="connsiteY15" fmla="*/ 3204356 h 3204356"/>
              <a:gd name="connsiteX16" fmla="*/ 205814 w 3233954"/>
              <a:gd name="connsiteY16" fmla="*/ 3204356 h 3204356"/>
              <a:gd name="connsiteX17" fmla="*/ 0 w 3233954"/>
              <a:gd name="connsiteY17" fmla="*/ 2848860 h 3204356"/>
              <a:gd name="connsiteX18" fmla="*/ 968905 w 3233954"/>
              <a:gd name="connsiteY18" fmla="*/ 969211 h 3204356"/>
              <a:gd name="connsiteX19" fmla="*/ 968905 w 3233954"/>
              <a:gd name="connsiteY19" fmla="*/ 360040 h 3204356"/>
              <a:gd name="connsiteX20" fmla="*/ 788885 w 3233954"/>
              <a:gd name="connsiteY20" fmla="*/ 360040 h 32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3954" h="3204356">
                <a:moveTo>
                  <a:pt x="1364949" y="360040"/>
                </a:moveTo>
                <a:lnTo>
                  <a:pt x="1364949" y="1033791"/>
                </a:lnTo>
                <a:lnTo>
                  <a:pt x="428709" y="2854908"/>
                </a:lnTo>
                <a:lnTo>
                  <a:pt x="522014" y="2952328"/>
                </a:lnTo>
                <a:lnTo>
                  <a:pt x="686180" y="2952328"/>
                </a:lnTo>
                <a:lnTo>
                  <a:pt x="1463590" y="1440160"/>
                </a:lnTo>
                <a:lnTo>
                  <a:pt x="2038708" y="1440160"/>
                </a:lnTo>
                <a:lnTo>
                  <a:pt x="1833001" y="1044431"/>
                </a:lnTo>
                <a:lnTo>
                  <a:pt x="1833001" y="360040"/>
                </a:lnTo>
                <a:close/>
                <a:moveTo>
                  <a:pt x="788885" y="0"/>
                </a:moveTo>
                <a:lnTo>
                  <a:pt x="2445069" y="0"/>
                </a:lnTo>
                <a:lnTo>
                  <a:pt x="2445069" y="360040"/>
                </a:lnTo>
                <a:lnTo>
                  <a:pt x="2229045" y="360040"/>
                </a:lnTo>
                <a:lnTo>
                  <a:pt x="2229045" y="899364"/>
                </a:lnTo>
                <a:lnTo>
                  <a:pt x="3233954" y="2848860"/>
                </a:lnTo>
                <a:lnTo>
                  <a:pt x="3028140" y="3204356"/>
                </a:lnTo>
                <a:lnTo>
                  <a:pt x="205814" y="3204356"/>
                </a:lnTo>
                <a:lnTo>
                  <a:pt x="0" y="2848860"/>
                </a:lnTo>
                <a:lnTo>
                  <a:pt x="968905" y="969211"/>
                </a:lnTo>
                <a:lnTo>
                  <a:pt x="968905" y="360040"/>
                </a:lnTo>
                <a:lnTo>
                  <a:pt x="788885" y="3600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3792" tIns="41896" rIns="83792" bIns="41896" rtlCol="0" anchor="ctr"/>
          <a:lstStyle/>
          <a:p>
            <a:pPr marL="0" marR="0" lvl="0" indent="0" algn="ctr" defTabSz="997044" eaLnBrk="1" fontAlgn="auto" latinLnBrk="0" hangingPunct="1">
              <a:lnSpc>
                <a:spcPct val="100000"/>
              </a:lnSpc>
              <a:spcBef>
                <a:spcPts val="0"/>
              </a:spcBef>
              <a:spcAft>
                <a:spcPts val="0"/>
              </a:spcAft>
              <a:buClrTx/>
              <a:buSzTx/>
              <a:buFontTx/>
              <a:buNone/>
              <a:tabLst/>
              <a:defRPr/>
            </a:pPr>
            <a:endParaRPr kumimoji="0" lang="de-DE" sz="2045" b="0" i="0" u="none" strike="noStrike" kern="0" cap="none" spc="0" normalizeH="0" baseline="0" noProof="0" dirty="0">
              <a:ln>
                <a:noFill/>
              </a:ln>
              <a:solidFill>
                <a:prstClr val="white">
                  <a:lumMod val="95000"/>
                </a:prstClr>
              </a:solidFill>
              <a:effectLst/>
              <a:uLnTx/>
              <a:uFillTx/>
              <a:latin typeface="Segoe UI"/>
            </a:endParaRPr>
          </a:p>
        </p:txBody>
      </p:sp>
      <p:cxnSp>
        <p:nvCxnSpPr>
          <p:cNvPr id="44" name="Straight Arrow Connector 43"/>
          <p:cNvCxnSpPr/>
          <p:nvPr/>
        </p:nvCxnSpPr>
        <p:spPr>
          <a:xfrm>
            <a:off x="6688193" y="2896960"/>
            <a:ext cx="402568" cy="0"/>
          </a:xfrm>
          <a:prstGeom prst="straightConnector1">
            <a:avLst/>
          </a:prstGeom>
          <a:ln w="6350" cmpd="sng">
            <a:solidFill>
              <a:schemeClr val="bg1">
                <a:lumMod val="9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704150" y="2896960"/>
            <a:ext cx="402568" cy="0"/>
          </a:xfrm>
          <a:prstGeom prst="straightConnector1">
            <a:avLst/>
          </a:prstGeom>
          <a:ln w="6350" cmpd="sng">
            <a:solidFill>
              <a:schemeClr val="bg1">
                <a:lumMod val="9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698342" y="3024617"/>
            <a:ext cx="490623" cy="783818"/>
          </a:xfrm>
          <a:prstGeom prst="straightConnector1">
            <a:avLst/>
          </a:prstGeom>
          <a:ln w="6350" cmpd="sng">
            <a:solidFill>
              <a:schemeClr val="bg1">
                <a:lumMod val="9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108760" y="3179441"/>
            <a:ext cx="700609" cy="315443"/>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Data Warehouse</a:t>
            </a:r>
          </a:p>
        </p:txBody>
      </p:sp>
      <p:cxnSp>
        <p:nvCxnSpPr>
          <p:cNvPr id="48" name="Straight Arrow Connector 47"/>
          <p:cNvCxnSpPr/>
          <p:nvPr/>
        </p:nvCxnSpPr>
        <p:spPr>
          <a:xfrm flipV="1">
            <a:off x="6647462" y="3034044"/>
            <a:ext cx="486121" cy="774392"/>
          </a:xfrm>
          <a:prstGeom prst="straightConnector1">
            <a:avLst/>
          </a:prstGeom>
          <a:ln w="6350" cmpd="sng">
            <a:solidFill>
              <a:schemeClr val="bg1">
                <a:lumMod val="9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9" name="Freeform 48"/>
          <p:cNvSpPr>
            <a:spLocks noChangeAspect="1"/>
          </p:cNvSpPr>
          <p:nvPr/>
        </p:nvSpPr>
        <p:spPr>
          <a:xfrm>
            <a:off x="7272249" y="2801680"/>
            <a:ext cx="229838" cy="222938"/>
          </a:xfrm>
          <a:custGeom>
            <a:avLst/>
            <a:gdLst>
              <a:gd name="connsiteX0" fmla="*/ 1219955 w 1563877"/>
              <a:gd name="connsiteY0" fmla="*/ 1012500 h 1516927"/>
              <a:gd name="connsiteX1" fmla="*/ 1258196 w 1563877"/>
              <a:gd name="connsiteY1" fmla="*/ 1031106 h 1516927"/>
              <a:gd name="connsiteX2" fmla="*/ 1272169 w 1563877"/>
              <a:gd name="connsiteY2" fmla="*/ 1081775 h 1516927"/>
              <a:gd name="connsiteX3" fmla="*/ 1257755 w 1563877"/>
              <a:gd name="connsiteY3" fmla="*/ 1130827 h 1516927"/>
              <a:gd name="connsiteX4" fmla="*/ 1218779 w 1563877"/>
              <a:gd name="connsiteY4" fmla="*/ 1148697 h 1516927"/>
              <a:gd name="connsiteX5" fmla="*/ 1180096 w 1563877"/>
              <a:gd name="connsiteY5" fmla="*/ 1130239 h 1516927"/>
              <a:gd name="connsiteX6" fmla="*/ 1165535 w 1563877"/>
              <a:gd name="connsiteY6" fmla="*/ 1080893 h 1516927"/>
              <a:gd name="connsiteX7" fmla="*/ 1180390 w 1563877"/>
              <a:gd name="connsiteY7" fmla="*/ 1031179 h 1516927"/>
              <a:gd name="connsiteX8" fmla="*/ 1219955 w 1563877"/>
              <a:gd name="connsiteY8" fmla="*/ 1012500 h 1516927"/>
              <a:gd name="connsiteX9" fmla="*/ 1358447 w 1563877"/>
              <a:gd name="connsiteY9" fmla="*/ 975141 h 1516927"/>
              <a:gd name="connsiteX10" fmla="*/ 1358447 w 1563877"/>
              <a:gd name="connsiteY10" fmla="*/ 1186056 h 1516927"/>
              <a:gd name="connsiteX11" fmla="*/ 1484055 w 1563877"/>
              <a:gd name="connsiteY11" fmla="*/ 1186056 h 1516927"/>
              <a:gd name="connsiteX12" fmla="*/ 1484055 w 1563877"/>
              <a:gd name="connsiteY12" fmla="*/ 1147521 h 1516927"/>
              <a:gd name="connsiteX13" fmla="*/ 1405954 w 1563877"/>
              <a:gd name="connsiteY13" fmla="*/ 1147521 h 1516927"/>
              <a:gd name="connsiteX14" fmla="*/ 1405954 w 1563877"/>
              <a:gd name="connsiteY14" fmla="*/ 975141 h 1516927"/>
              <a:gd name="connsiteX15" fmla="*/ 1221573 w 1563877"/>
              <a:gd name="connsiteY15" fmla="*/ 971611 h 1516927"/>
              <a:gd name="connsiteX16" fmla="*/ 1166270 w 1563877"/>
              <a:gd name="connsiteY16" fmla="*/ 985437 h 1516927"/>
              <a:gd name="connsiteX17" fmla="*/ 1128838 w 1563877"/>
              <a:gd name="connsiteY17" fmla="*/ 1024928 h 1516927"/>
              <a:gd name="connsiteX18" fmla="*/ 1115527 w 1563877"/>
              <a:gd name="connsiteY18" fmla="*/ 1083393 h 1516927"/>
              <a:gd name="connsiteX19" fmla="*/ 1127808 w 1563877"/>
              <a:gd name="connsiteY19" fmla="*/ 1137005 h 1516927"/>
              <a:gd name="connsiteX20" fmla="*/ 1162667 w 1563877"/>
              <a:gd name="connsiteY20" fmla="*/ 1174878 h 1516927"/>
              <a:gd name="connsiteX21" fmla="*/ 1213336 w 1563877"/>
              <a:gd name="connsiteY21" fmla="*/ 1189733 h 1516927"/>
              <a:gd name="connsiteX22" fmla="*/ 1257020 w 1563877"/>
              <a:gd name="connsiteY22" fmla="*/ 1238711 h 1516927"/>
              <a:gd name="connsiteX23" fmla="*/ 1318794 w 1563877"/>
              <a:gd name="connsiteY23" fmla="*/ 1238711 h 1516927"/>
              <a:gd name="connsiteX24" fmla="*/ 1257608 w 1563877"/>
              <a:gd name="connsiteY24" fmla="*/ 1182085 h 1516927"/>
              <a:gd name="connsiteX25" fmla="*/ 1305263 w 1563877"/>
              <a:gd name="connsiteY25" fmla="*/ 1143697 h 1516927"/>
              <a:gd name="connsiteX26" fmla="*/ 1322177 w 1563877"/>
              <a:gd name="connsiteY26" fmla="*/ 1079128 h 1516927"/>
              <a:gd name="connsiteX27" fmla="*/ 1309454 w 1563877"/>
              <a:gd name="connsiteY27" fmla="*/ 1023090 h 1516927"/>
              <a:gd name="connsiteX28" fmla="*/ 1273714 w 1563877"/>
              <a:gd name="connsiteY28" fmla="*/ 984996 h 1516927"/>
              <a:gd name="connsiteX29" fmla="*/ 1221573 w 1563877"/>
              <a:gd name="connsiteY29" fmla="*/ 971611 h 1516927"/>
              <a:gd name="connsiteX30" fmla="*/ 1034367 w 1563877"/>
              <a:gd name="connsiteY30" fmla="*/ 971611 h 1516927"/>
              <a:gd name="connsiteX31" fmla="*/ 978476 w 1563877"/>
              <a:gd name="connsiteY31" fmla="*/ 988746 h 1516927"/>
              <a:gd name="connsiteX32" fmla="*/ 957444 w 1563877"/>
              <a:gd name="connsiteY32" fmla="*/ 1034268 h 1516927"/>
              <a:gd name="connsiteX33" fmla="*/ 1005686 w 1563877"/>
              <a:gd name="connsiteY33" fmla="*/ 1096042 h 1516927"/>
              <a:gd name="connsiteX34" fmla="*/ 1037088 w 1563877"/>
              <a:gd name="connsiteY34" fmla="*/ 1114280 h 1516927"/>
              <a:gd name="connsiteX35" fmla="*/ 1044810 w 1563877"/>
              <a:gd name="connsiteY35" fmla="*/ 1130901 h 1516927"/>
              <a:gd name="connsiteX36" fmla="*/ 1036794 w 1563877"/>
              <a:gd name="connsiteY36" fmla="*/ 1146491 h 1516927"/>
              <a:gd name="connsiteX37" fmla="*/ 1014070 w 1563877"/>
              <a:gd name="connsiteY37" fmla="*/ 1152374 h 1516927"/>
              <a:gd name="connsiteX38" fmla="*/ 958326 w 1563877"/>
              <a:gd name="connsiteY38" fmla="*/ 1130901 h 1516927"/>
              <a:gd name="connsiteX39" fmla="*/ 958326 w 1563877"/>
              <a:gd name="connsiteY39" fmla="*/ 1177967 h 1516927"/>
              <a:gd name="connsiteX40" fmla="*/ 1012894 w 1563877"/>
              <a:gd name="connsiteY40" fmla="*/ 1189733 h 1516927"/>
              <a:gd name="connsiteX41" fmla="*/ 1073050 w 1563877"/>
              <a:gd name="connsiteY41" fmla="*/ 1173260 h 1516927"/>
              <a:gd name="connsiteX42" fmla="*/ 1094818 w 1563877"/>
              <a:gd name="connsiteY42" fmla="*/ 1126782 h 1516927"/>
              <a:gd name="connsiteX43" fmla="*/ 1082243 w 1563877"/>
              <a:gd name="connsiteY43" fmla="*/ 1090894 h 1516927"/>
              <a:gd name="connsiteX44" fmla="*/ 1040104 w 1563877"/>
              <a:gd name="connsiteY44" fmla="*/ 1062508 h 1516927"/>
              <a:gd name="connsiteX45" fmla="*/ 1013849 w 1563877"/>
              <a:gd name="connsiteY45" fmla="*/ 1046696 h 1516927"/>
              <a:gd name="connsiteX46" fmla="*/ 1007451 w 1563877"/>
              <a:gd name="connsiteY46" fmla="*/ 1030297 h 1516927"/>
              <a:gd name="connsiteX47" fmla="*/ 1015394 w 1563877"/>
              <a:gd name="connsiteY47" fmla="*/ 1014779 h 1516927"/>
              <a:gd name="connsiteX48" fmla="*/ 1037015 w 1563877"/>
              <a:gd name="connsiteY48" fmla="*/ 1008970 h 1516927"/>
              <a:gd name="connsiteX49" fmla="*/ 1085552 w 1563877"/>
              <a:gd name="connsiteY49" fmla="*/ 1023678 h 1516927"/>
              <a:gd name="connsiteX50" fmla="*/ 1085552 w 1563877"/>
              <a:gd name="connsiteY50" fmla="*/ 979700 h 1516927"/>
              <a:gd name="connsiteX51" fmla="*/ 1034367 w 1563877"/>
              <a:gd name="connsiteY51" fmla="*/ 971611 h 1516927"/>
              <a:gd name="connsiteX52" fmla="*/ 659924 w 1563877"/>
              <a:gd name="connsiteY52" fmla="*/ 857180 h 1516927"/>
              <a:gd name="connsiteX53" fmla="*/ 797084 w 1563877"/>
              <a:gd name="connsiteY53" fmla="*/ 857180 h 1516927"/>
              <a:gd name="connsiteX54" fmla="*/ 797084 w 1563877"/>
              <a:gd name="connsiteY54" fmla="*/ 994340 h 1516927"/>
              <a:gd name="connsiteX55" fmla="*/ 659924 w 1563877"/>
              <a:gd name="connsiteY55" fmla="*/ 994340 h 1516927"/>
              <a:gd name="connsiteX56" fmla="*/ 443732 w 1563877"/>
              <a:gd name="connsiteY56" fmla="*/ 857180 h 1516927"/>
              <a:gd name="connsiteX57" fmla="*/ 580892 w 1563877"/>
              <a:gd name="connsiteY57" fmla="*/ 857180 h 1516927"/>
              <a:gd name="connsiteX58" fmla="*/ 580892 w 1563877"/>
              <a:gd name="connsiteY58" fmla="*/ 994340 h 1516927"/>
              <a:gd name="connsiteX59" fmla="*/ 443732 w 1563877"/>
              <a:gd name="connsiteY59" fmla="*/ 994340 h 1516927"/>
              <a:gd name="connsiteX60" fmla="*/ 232461 w 1563877"/>
              <a:gd name="connsiteY60" fmla="*/ 857180 h 1516927"/>
              <a:gd name="connsiteX61" fmla="*/ 369621 w 1563877"/>
              <a:gd name="connsiteY61" fmla="*/ 857180 h 1516927"/>
              <a:gd name="connsiteX62" fmla="*/ 369621 w 1563877"/>
              <a:gd name="connsiteY62" fmla="*/ 994340 h 1516927"/>
              <a:gd name="connsiteX63" fmla="*/ 232461 w 1563877"/>
              <a:gd name="connsiteY63" fmla="*/ 994340 h 1516927"/>
              <a:gd name="connsiteX64" fmla="*/ 237562 w 1563877"/>
              <a:gd name="connsiteY64" fmla="*/ 651007 h 1516927"/>
              <a:gd name="connsiteX65" fmla="*/ 374722 w 1563877"/>
              <a:gd name="connsiteY65" fmla="*/ 651007 h 1516927"/>
              <a:gd name="connsiteX66" fmla="*/ 374722 w 1563877"/>
              <a:gd name="connsiteY66" fmla="*/ 788167 h 1516927"/>
              <a:gd name="connsiteX67" fmla="*/ 237562 w 1563877"/>
              <a:gd name="connsiteY67" fmla="*/ 788167 h 1516927"/>
              <a:gd name="connsiteX68" fmla="*/ 447379 w 1563877"/>
              <a:gd name="connsiteY68" fmla="*/ 651007 h 1516927"/>
              <a:gd name="connsiteX69" fmla="*/ 584539 w 1563877"/>
              <a:gd name="connsiteY69" fmla="*/ 651007 h 1516927"/>
              <a:gd name="connsiteX70" fmla="*/ 584539 w 1563877"/>
              <a:gd name="connsiteY70" fmla="*/ 788167 h 1516927"/>
              <a:gd name="connsiteX71" fmla="*/ 447379 w 1563877"/>
              <a:gd name="connsiteY71" fmla="*/ 788167 h 1516927"/>
              <a:gd name="connsiteX72" fmla="*/ 1207586 w 1563877"/>
              <a:gd name="connsiteY72" fmla="*/ 611488 h 1516927"/>
              <a:gd name="connsiteX73" fmla="*/ 954089 w 1563877"/>
              <a:gd name="connsiteY73" fmla="*/ 691293 h 1516927"/>
              <a:gd name="connsiteX74" fmla="*/ 1207586 w 1563877"/>
              <a:gd name="connsiteY74" fmla="*/ 771098 h 1516927"/>
              <a:gd name="connsiteX75" fmla="*/ 1461084 w 1563877"/>
              <a:gd name="connsiteY75" fmla="*/ 691293 h 1516927"/>
              <a:gd name="connsiteX76" fmla="*/ 1207586 w 1563877"/>
              <a:gd name="connsiteY76" fmla="*/ 611488 h 1516927"/>
              <a:gd name="connsiteX77" fmla="*/ 1207586 w 1563877"/>
              <a:gd name="connsiteY77" fmla="*/ 559850 h 1516927"/>
              <a:gd name="connsiteX78" fmla="*/ 1563877 w 1563877"/>
              <a:gd name="connsiteY78" fmla="*/ 719395 h 1516927"/>
              <a:gd name="connsiteX79" fmla="*/ 1563877 w 1563877"/>
              <a:gd name="connsiteY79" fmla="*/ 1357382 h 1516927"/>
              <a:gd name="connsiteX80" fmla="*/ 1207586 w 1563877"/>
              <a:gd name="connsiteY80" fmla="*/ 1516927 h 1516927"/>
              <a:gd name="connsiteX81" fmla="*/ 851296 w 1563877"/>
              <a:gd name="connsiteY81" fmla="*/ 1357382 h 1516927"/>
              <a:gd name="connsiteX82" fmla="*/ 851296 w 1563877"/>
              <a:gd name="connsiteY82" fmla="*/ 719395 h 1516927"/>
              <a:gd name="connsiteX83" fmla="*/ 1207586 w 1563877"/>
              <a:gd name="connsiteY83" fmla="*/ 559850 h 1516927"/>
              <a:gd name="connsiteX84" fmla="*/ 344984 w 1563877"/>
              <a:gd name="connsiteY84" fmla="*/ 449899 h 1516927"/>
              <a:gd name="connsiteX85" fmla="*/ 482144 w 1563877"/>
              <a:gd name="connsiteY85" fmla="*/ 449899 h 1516927"/>
              <a:gd name="connsiteX86" fmla="*/ 482144 w 1563877"/>
              <a:gd name="connsiteY86" fmla="*/ 587059 h 1516927"/>
              <a:gd name="connsiteX87" fmla="*/ 344984 w 1563877"/>
              <a:gd name="connsiteY87" fmla="*/ 587059 h 1516927"/>
              <a:gd name="connsiteX88" fmla="*/ 608236 w 1563877"/>
              <a:gd name="connsiteY88" fmla="*/ 0 h 1516927"/>
              <a:gd name="connsiteX89" fmla="*/ 1207898 w 1563877"/>
              <a:gd name="connsiteY89" fmla="*/ 348656 h 1516927"/>
              <a:gd name="connsiteX90" fmla="*/ 1207898 w 1563877"/>
              <a:gd name="connsiteY90" fmla="*/ 389164 h 1516927"/>
              <a:gd name="connsiteX91" fmla="*/ 1095938 w 1563877"/>
              <a:gd name="connsiteY91" fmla="*/ 389164 h 1516927"/>
              <a:gd name="connsiteX92" fmla="*/ 1095938 w 1563877"/>
              <a:gd name="connsiteY92" fmla="*/ 522994 h 1516927"/>
              <a:gd name="connsiteX93" fmla="*/ 1057741 w 1563877"/>
              <a:gd name="connsiteY93" fmla="*/ 526633 h 1516927"/>
              <a:gd name="connsiteX94" fmla="*/ 1031930 w 1563877"/>
              <a:gd name="connsiteY94" fmla="*/ 534205 h 1516927"/>
              <a:gd name="connsiteX95" fmla="*/ 1031930 w 1563877"/>
              <a:gd name="connsiteY95" fmla="*/ 389164 h 1516927"/>
              <a:gd name="connsiteX96" fmla="*/ 189784 w 1563877"/>
              <a:gd name="connsiteY96" fmla="*/ 389164 h 1516927"/>
              <a:gd name="connsiteX97" fmla="*/ 189784 w 1563877"/>
              <a:gd name="connsiteY97" fmla="*/ 996958 h 1516927"/>
              <a:gd name="connsiteX98" fmla="*/ 125776 w 1563877"/>
              <a:gd name="connsiteY98" fmla="*/ 996958 h 1516927"/>
              <a:gd name="connsiteX99" fmla="*/ 125776 w 1563877"/>
              <a:gd name="connsiteY99" fmla="*/ 389164 h 1516927"/>
              <a:gd name="connsiteX100" fmla="*/ 0 w 1563877"/>
              <a:gd name="connsiteY100" fmla="*/ 389164 h 1516927"/>
              <a:gd name="connsiteX101" fmla="*/ 0 w 1563877"/>
              <a:gd name="connsiteY101" fmla="*/ 353641 h 151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63877" h="1516927">
                <a:moveTo>
                  <a:pt x="1219955" y="1012500"/>
                </a:moveTo>
                <a:cubicBezTo>
                  <a:pt x="1236134" y="1012500"/>
                  <a:pt x="1248881" y="1018702"/>
                  <a:pt x="1258196" y="1031106"/>
                </a:cubicBezTo>
                <a:cubicBezTo>
                  <a:pt x="1267512" y="1043510"/>
                  <a:pt x="1272169" y="1060399"/>
                  <a:pt x="1272169" y="1081775"/>
                </a:cubicBezTo>
                <a:cubicBezTo>
                  <a:pt x="1272169" y="1102563"/>
                  <a:pt x="1267364" y="1118913"/>
                  <a:pt x="1257755" y="1130827"/>
                </a:cubicBezTo>
                <a:cubicBezTo>
                  <a:pt x="1248146" y="1142740"/>
                  <a:pt x="1235153" y="1148697"/>
                  <a:pt x="1218779" y="1148697"/>
                </a:cubicBezTo>
                <a:cubicBezTo>
                  <a:pt x="1202698" y="1148697"/>
                  <a:pt x="1189803" y="1142544"/>
                  <a:pt x="1180096" y="1130239"/>
                </a:cubicBezTo>
                <a:cubicBezTo>
                  <a:pt x="1170388" y="1117933"/>
                  <a:pt x="1165535" y="1101484"/>
                  <a:pt x="1165535" y="1080893"/>
                </a:cubicBezTo>
                <a:cubicBezTo>
                  <a:pt x="1165535" y="1060203"/>
                  <a:pt x="1170487" y="1043632"/>
                  <a:pt x="1180390" y="1031179"/>
                </a:cubicBezTo>
                <a:cubicBezTo>
                  <a:pt x="1190294" y="1018726"/>
                  <a:pt x="1203482" y="1012500"/>
                  <a:pt x="1219955" y="1012500"/>
                </a:cubicBezTo>
                <a:close/>
                <a:moveTo>
                  <a:pt x="1358447" y="975141"/>
                </a:moveTo>
                <a:lnTo>
                  <a:pt x="1358447" y="1186056"/>
                </a:lnTo>
                <a:lnTo>
                  <a:pt x="1484055" y="1186056"/>
                </a:lnTo>
                <a:lnTo>
                  <a:pt x="1484055" y="1147521"/>
                </a:lnTo>
                <a:lnTo>
                  <a:pt x="1405954" y="1147521"/>
                </a:lnTo>
                <a:lnTo>
                  <a:pt x="1405954" y="975141"/>
                </a:lnTo>
                <a:close/>
                <a:moveTo>
                  <a:pt x="1221573" y="971611"/>
                </a:moveTo>
                <a:cubicBezTo>
                  <a:pt x="1200785" y="971611"/>
                  <a:pt x="1182351" y="976220"/>
                  <a:pt x="1166270" y="985437"/>
                </a:cubicBezTo>
                <a:cubicBezTo>
                  <a:pt x="1150189" y="994654"/>
                  <a:pt x="1137712" y="1007818"/>
                  <a:pt x="1128838" y="1024928"/>
                </a:cubicBezTo>
                <a:cubicBezTo>
                  <a:pt x="1119964" y="1042039"/>
                  <a:pt x="1115527" y="1061527"/>
                  <a:pt x="1115527" y="1083393"/>
                </a:cubicBezTo>
                <a:cubicBezTo>
                  <a:pt x="1115527" y="1103102"/>
                  <a:pt x="1119621" y="1120973"/>
                  <a:pt x="1127808" y="1137005"/>
                </a:cubicBezTo>
                <a:cubicBezTo>
                  <a:pt x="1135996" y="1153036"/>
                  <a:pt x="1147616" y="1165661"/>
                  <a:pt x="1162667" y="1174878"/>
                </a:cubicBezTo>
                <a:cubicBezTo>
                  <a:pt x="1177718" y="1184095"/>
                  <a:pt x="1194608" y="1189047"/>
                  <a:pt x="1213336" y="1189733"/>
                </a:cubicBezTo>
                <a:lnTo>
                  <a:pt x="1257020" y="1238711"/>
                </a:lnTo>
                <a:lnTo>
                  <a:pt x="1318794" y="1238711"/>
                </a:lnTo>
                <a:lnTo>
                  <a:pt x="1257608" y="1182085"/>
                </a:lnTo>
                <a:cubicBezTo>
                  <a:pt x="1278101" y="1174731"/>
                  <a:pt x="1293986" y="1161935"/>
                  <a:pt x="1305263" y="1143697"/>
                </a:cubicBezTo>
                <a:cubicBezTo>
                  <a:pt x="1316539" y="1125458"/>
                  <a:pt x="1322177" y="1103936"/>
                  <a:pt x="1322177" y="1079128"/>
                </a:cubicBezTo>
                <a:cubicBezTo>
                  <a:pt x="1322177" y="1058242"/>
                  <a:pt x="1317936" y="1039563"/>
                  <a:pt x="1309454" y="1023090"/>
                </a:cubicBezTo>
                <a:cubicBezTo>
                  <a:pt x="1300973" y="1006616"/>
                  <a:pt x="1289059" y="993918"/>
                  <a:pt x="1273714" y="984996"/>
                </a:cubicBezTo>
                <a:cubicBezTo>
                  <a:pt x="1258368" y="976073"/>
                  <a:pt x="1240988" y="971611"/>
                  <a:pt x="1221573" y="971611"/>
                </a:cubicBezTo>
                <a:close/>
                <a:moveTo>
                  <a:pt x="1034367" y="971611"/>
                </a:moveTo>
                <a:cubicBezTo>
                  <a:pt x="1011129" y="971611"/>
                  <a:pt x="992498" y="977323"/>
                  <a:pt x="978476" y="988746"/>
                </a:cubicBezTo>
                <a:cubicBezTo>
                  <a:pt x="964454" y="1000169"/>
                  <a:pt x="957444" y="1015344"/>
                  <a:pt x="957444" y="1034268"/>
                </a:cubicBezTo>
                <a:cubicBezTo>
                  <a:pt x="957444" y="1060350"/>
                  <a:pt x="973525" y="1080942"/>
                  <a:pt x="1005686" y="1096042"/>
                </a:cubicBezTo>
                <a:cubicBezTo>
                  <a:pt x="1021473" y="1103494"/>
                  <a:pt x="1031941" y="1109574"/>
                  <a:pt x="1037088" y="1114280"/>
                </a:cubicBezTo>
                <a:cubicBezTo>
                  <a:pt x="1042236" y="1118987"/>
                  <a:pt x="1044810" y="1124527"/>
                  <a:pt x="1044810" y="1130901"/>
                </a:cubicBezTo>
                <a:cubicBezTo>
                  <a:pt x="1044810" y="1137372"/>
                  <a:pt x="1042138" y="1142569"/>
                  <a:pt x="1036794" y="1146491"/>
                </a:cubicBezTo>
                <a:cubicBezTo>
                  <a:pt x="1031450" y="1150413"/>
                  <a:pt x="1023876" y="1152374"/>
                  <a:pt x="1014070" y="1152374"/>
                </a:cubicBezTo>
                <a:cubicBezTo>
                  <a:pt x="993773" y="1152374"/>
                  <a:pt x="975192" y="1145217"/>
                  <a:pt x="958326" y="1130901"/>
                </a:cubicBezTo>
                <a:lnTo>
                  <a:pt x="958326" y="1177967"/>
                </a:lnTo>
                <a:cubicBezTo>
                  <a:pt x="972936" y="1185811"/>
                  <a:pt x="991125" y="1189733"/>
                  <a:pt x="1012894" y="1189733"/>
                </a:cubicBezTo>
                <a:cubicBezTo>
                  <a:pt x="1038486" y="1189733"/>
                  <a:pt x="1058538" y="1184242"/>
                  <a:pt x="1073050" y="1173260"/>
                </a:cubicBezTo>
                <a:cubicBezTo>
                  <a:pt x="1087562" y="1162278"/>
                  <a:pt x="1094818" y="1146785"/>
                  <a:pt x="1094818" y="1126782"/>
                </a:cubicBezTo>
                <a:cubicBezTo>
                  <a:pt x="1094818" y="1112466"/>
                  <a:pt x="1090626" y="1100504"/>
                  <a:pt x="1082243" y="1090894"/>
                </a:cubicBezTo>
                <a:cubicBezTo>
                  <a:pt x="1073859" y="1081285"/>
                  <a:pt x="1059813" y="1071823"/>
                  <a:pt x="1040104" y="1062508"/>
                </a:cubicBezTo>
                <a:cubicBezTo>
                  <a:pt x="1026866" y="1056232"/>
                  <a:pt x="1018115" y="1050962"/>
                  <a:pt x="1013849" y="1046696"/>
                </a:cubicBezTo>
                <a:cubicBezTo>
                  <a:pt x="1009584" y="1042431"/>
                  <a:pt x="1007451" y="1036964"/>
                  <a:pt x="1007451" y="1030297"/>
                </a:cubicBezTo>
                <a:cubicBezTo>
                  <a:pt x="1007451" y="1023825"/>
                  <a:pt x="1010099" y="1018653"/>
                  <a:pt x="1015394" y="1014779"/>
                </a:cubicBezTo>
                <a:cubicBezTo>
                  <a:pt x="1020689" y="1010906"/>
                  <a:pt x="1027896" y="1008970"/>
                  <a:pt x="1037015" y="1008970"/>
                </a:cubicBezTo>
                <a:cubicBezTo>
                  <a:pt x="1055155" y="1008970"/>
                  <a:pt x="1071334" y="1013873"/>
                  <a:pt x="1085552" y="1023678"/>
                </a:cubicBezTo>
                <a:lnTo>
                  <a:pt x="1085552" y="979700"/>
                </a:lnTo>
                <a:cubicBezTo>
                  <a:pt x="1072020" y="974308"/>
                  <a:pt x="1054959" y="971611"/>
                  <a:pt x="1034367" y="971611"/>
                </a:cubicBezTo>
                <a:close/>
                <a:moveTo>
                  <a:pt x="659924" y="857180"/>
                </a:moveTo>
                <a:lnTo>
                  <a:pt x="797084" y="857180"/>
                </a:lnTo>
                <a:lnTo>
                  <a:pt x="797084" y="994340"/>
                </a:lnTo>
                <a:lnTo>
                  <a:pt x="659924" y="994340"/>
                </a:lnTo>
                <a:close/>
                <a:moveTo>
                  <a:pt x="443732" y="857180"/>
                </a:moveTo>
                <a:lnTo>
                  <a:pt x="580892" y="857180"/>
                </a:lnTo>
                <a:lnTo>
                  <a:pt x="580892" y="994340"/>
                </a:lnTo>
                <a:lnTo>
                  <a:pt x="443732" y="994340"/>
                </a:lnTo>
                <a:close/>
                <a:moveTo>
                  <a:pt x="232461" y="857180"/>
                </a:moveTo>
                <a:lnTo>
                  <a:pt x="369621" y="857180"/>
                </a:lnTo>
                <a:lnTo>
                  <a:pt x="369621" y="994340"/>
                </a:lnTo>
                <a:lnTo>
                  <a:pt x="232461" y="994340"/>
                </a:lnTo>
                <a:close/>
                <a:moveTo>
                  <a:pt x="237562" y="651007"/>
                </a:moveTo>
                <a:lnTo>
                  <a:pt x="374722" y="651007"/>
                </a:lnTo>
                <a:lnTo>
                  <a:pt x="374722" y="788167"/>
                </a:lnTo>
                <a:lnTo>
                  <a:pt x="237562" y="788167"/>
                </a:lnTo>
                <a:close/>
                <a:moveTo>
                  <a:pt x="447379" y="651007"/>
                </a:moveTo>
                <a:lnTo>
                  <a:pt x="584539" y="651007"/>
                </a:lnTo>
                <a:lnTo>
                  <a:pt x="584539" y="788167"/>
                </a:lnTo>
                <a:lnTo>
                  <a:pt x="447379" y="788167"/>
                </a:lnTo>
                <a:close/>
                <a:moveTo>
                  <a:pt x="1207586" y="611488"/>
                </a:moveTo>
                <a:cubicBezTo>
                  <a:pt x="1067583" y="611488"/>
                  <a:pt x="954089" y="647218"/>
                  <a:pt x="954089" y="691293"/>
                </a:cubicBezTo>
                <a:cubicBezTo>
                  <a:pt x="954089" y="735368"/>
                  <a:pt x="1067583" y="771098"/>
                  <a:pt x="1207586" y="771098"/>
                </a:cubicBezTo>
                <a:cubicBezTo>
                  <a:pt x="1347589" y="771098"/>
                  <a:pt x="1461084" y="735368"/>
                  <a:pt x="1461084" y="691293"/>
                </a:cubicBezTo>
                <a:cubicBezTo>
                  <a:pt x="1461084" y="647218"/>
                  <a:pt x="1347589" y="611488"/>
                  <a:pt x="1207586" y="611488"/>
                </a:cubicBezTo>
                <a:close/>
                <a:moveTo>
                  <a:pt x="1207586" y="559850"/>
                </a:moveTo>
                <a:cubicBezTo>
                  <a:pt x="1404330" y="559850"/>
                  <a:pt x="1563877" y="631248"/>
                  <a:pt x="1563877" y="719395"/>
                </a:cubicBezTo>
                <a:lnTo>
                  <a:pt x="1563877" y="1357382"/>
                </a:lnTo>
                <a:cubicBezTo>
                  <a:pt x="1563877" y="1445529"/>
                  <a:pt x="1404330" y="1516927"/>
                  <a:pt x="1207586" y="1516927"/>
                </a:cubicBezTo>
                <a:cubicBezTo>
                  <a:pt x="1010843" y="1516927"/>
                  <a:pt x="851296" y="1445529"/>
                  <a:pt x="851296" y="1357382"/>
                </a:cubicBezTo>
                <a:lnTo>
                  <a:pt x="851296" y="719395"/>
                </a:lnTo>
                <a:cubicBezTo>
                  <a:pt x="851296" y="631248"/>
                  <a:pt x="1010843" y="559850"/>
                  <a:pt x="1207586" y="559850"/>
                </a:cubicBezTo>
                <a:close/>
                <a:moveTo>
                  <a:pt x="344984" y="449899"/>
                </a:moveTo>
                <a:lnTo>
                  <a:pt x="482144" y="449899"/>
                </a:lnTo>
                <a:lnTo>
                  <a:pt x="482144" y="587059"/>
                </a:lnTo>
                <a:lnTo>
                  <a:pt x="344984" y="587059"/>
                </a:lnTo>
                <a:close/>
                <a:moveTo>
                  <a:pt x="608236" y="0"/>
                </a:moveTo>
                <a:lnTo>
                  <a:pt x="1207898" y="348656"/>
                </a:lnTo>
                <a:lnTo>
                  <a:pt x="1207898" y="389164"/>
                </a:lnTo>
                <a:lnTo>
                  <a:pt x="1095938" y="389164"/>
                </a:lnTo>
                <a:lnTo>
                  <a:pt x="1095938" y="522994"/>
                </a:lnTo>
                <a:lnTo>
                  <a:pt x="1057741" y="526633"/>
                </a:lnTo>
                <a:lnTo>
                  <a:pt x="1031930" y="534205"/>
                </a:lnTo>
                <a:lnTo>
                  <a:pt x="1031930" y="389164"/>
                </a:lnTo>
                <a:lnTo>
                  <a:pt x="189784" y="389164"/>
                </a:lnTo>
                <a:lnTo>
                  <a:pt x="189784" y="996958"/>
                </a:lnTo>
                <a:lnTo>
                  <a:pt x="125776" y="996958"/>
                </a:lnTo>
                <a:lnTo>
                  <a:pt x="125776" y="389164"/>
                </a:lnTo>
                <a:lnTo>
                  <a:pt x="0" y="389164"/>
                </a:lnTo>
                <a:lnTo>
                  <a:pt x="0" y="35364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11719"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white">
                  <a:lumMod val="95000"/>
                </a:prstClr>
              </a:solidFill>
              <a:effectLst/>
              <a:uLnTx/>
              <a:uFillTx/>
              <a:latin typeface="Calibri" panose="020F0502020204030204"/>
            </a:endParaRPr>
          </a:p>
        </p:txBody>
      </p:sp>
      <p:pic>
        <p:nvPicPr>
          <p:cNvPr id="50" name="Picture 4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299091" y="3924944"/>
            <a:ext cx="239858" cy="232455"/>
          </a:xfrm>
          <a:prstGeom prst="rect">
            <a:avLst/>
          </a:prstGeom>
        </p:spPr>
      </p:pic>
      <p:sp>
        <p:nvSpPr>
          <p:cNvPr id="51" name="Rectangle 50"/>
          <p:cNvSpPr/>
          <p:nvPr/>
        </p:nvSpPr>
        <p:spPr bwMode="auto">
          <a:xfrm>
            <a:off x="8009089" y="791229"/>
            <a:ext cx="753459" cy="4449741"/>
          </a:xfrm>
          <a:prstGeom prst="rect">
            <a:avLst/>
          </a:prstGeom>
          <a:solidFill>
            <a:srgbClr val="131A1E">
              <a:alpha val="60000"/>
            </a:srgbClr>
          </a:solidFill>
          <a:ln w="3175" cmpd="sng">
            <a:solidFill>
              <a:schemeClr val="bg1">
                <a:lumMod val="95000"/>
              </a:schemeClr>
            </a:solidFill>
            <a:prstDash val="sysDash"/>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lIns="83792" tIns="83792" rIns="31426" bIns="31426" spcCol="0" rtlCol="0" anchor="b" anchorCtr="0"/>
          <a:lstStyle/>
          <a:p>
            <a:pPr marL="0" marR="0" lvl="0" indent="0" algn="ctr" defTabSz="8544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p:cNvSpPr txBox="1"/>
          <p:nvPr/>
        </p:nvSpPr>
        <p:spPr>
          <a:xfrm>
            <a:off x="7999595" y="867738"/>
            <a:ext cx="780809" cy="314755"/>
          </a:xfrm>
          <a:prstGeom prst="rect">
            <a:avLst/>
          </a:prstGeom>
          <a:noFill/>
        </p:spPr>
        <p:txBody>
          <a:bodyPr wrap="none" lIns="124691" tIns="99753" rIns="124691" bIns="99753" rtlCol="0">
            <a:spAutoFit/>
          </a:bodyPr>
          <a:lstStyle/>
          <a:p>
            <a:pPr marL="0" marR="0" lvl="0" indent="0" algn="ctr" defTabSz="997044" eaLnBrk="1" fontAlgn="auto" latinLnBrk="0" hangingPunct="1">
              <a:lnSpc>
                <a:spcPct val="90000"/>
              </a:lnSpc>
              <a:spcBef>
                <a:spcPts val="0"/>
              </a:spcBef>
              <a:spcAft>
                <a:spcPts val="409"/>
              </a:spcAft>
              <a:buClrTx/>
              <a:buSzTx/>
              <a:buFontTx/>
              <a:buNone/>
              <a:tabLst/>
              <a:defRPr/>
            </a:pPr>
            <a:r>
              <a:rPr kumimoji="0" lang="en-US" sz="818" b="0" i="0" u="none" strike="noStrike" kern="0" cap="none" spc="0" normalizeH="0" baseline="0" noProof="0" dirty="0">
                <a:ln>
                  <a:noFill/>
                </a:ln>
                <a:solidFill>
                  <a:prstClr val="white">
                    <a:lumMod val="95000"/>
                  </a:prstClr>
                </a:solidFill>
                <a:effectLst/>
                <a:uLnTx/>
                <a:uFillTx/>
                <a:latin typeface="Segoe UI Semibold"/>
                <a:cs typeface="Segoe UI Semibold"/>
              </a:rPr>
              <a:t>Service API</a:t>
            </a:r>
          </a:p>
        </p:txBody>
      </p:sp>
      <p:sp>
        <p:nvSpPr>
          <p:cNvPr id="53" name="Oval 52"/>
          <p:cNvSpPr/>
          <p:nvPr/>
        </p:nvSpPr>
        <p:spPr bwMode="auto">
          <a:xfrm>
            <a:off x="8129552" y="1771478"/>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extBox 53"/>
          <p:cNvSpPr txBox="1"/>
          <p:nvPr/>
        </p:nvSpPr>
        <p:spPr>
          <a:xfrm>
            <a:off x="8049360" y="2284124"/>
            <a:ext cx="666606"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API App</a:t>
            </a:r>
          </a:p>
        </p:txBody>
      </p:sp>
      <p:sp>
        <p:nvSpPr>
          <p:cNvPr id="55" name="Oval 54"/>
          <p:cNvSpPr/>
          <p:nvPr/>
        </p:nvSpPr>
        <p:spPr bwMode="auto">
          <a:xfrm>
            <a:off x="8129552" y="3516545"/>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TextBox 55"/>
          <p:cNvSpPr txBox="1"/>
          <p:nvPr/>
        </p:nvSpPr>
        <p:spPr>
          <a:xfrm>
            <a:off x="8049360" y="4029192"/>
            <a:ext cx="666606"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Logic App</a:t>
            </a:r>
          </a:p>
        </p:txBody>
      </p:sp>
      <p:sp>
        <p:nvSpPr>
          <p:cNvPr id="57" name="Freeform 56"/>
          <p:cNvSpPr>
            <a:spLocks noChangeAspect="1"/>
          </p:cNvSpPr>
          <p:nvPr/>
        </p:nvSpPr>
        <p:spPr>
          <a:xfrm>
            <a:off x="8285091" y="1929065"/>
            <a:ext cx="195142" cy="216327"/>
          </a:xfrm>
          <a:custGeom>
            <a:avLst/>
            <a:gdLst>
              <a:gd name="connsiteX0" fmla="*/ 940217 w 1247150"/>
              <a:gd name="connsiteY0" fmla="*/ 999377 h 1382543"/>
              <a:gd name="connsiteX1" fmla="*/ 938337 w 1247150"/>
              <a:gd name="connsiteY1" fmla="*/ 1020871 h 1382543"/>
              <a:gd name="connsiteX2" fmla="*/ 940201 w 1247150"/>
              <a:gd name="connsiteY2" fmla="*/ 1010331 h 1382543"/>
              <a:gd name="connsiteX3" fmla="*/ 939896 w 1247150"/>
              <a:gd name="connsiteY3" fmla="*/ 936108 h 1382543"/>
              <a:gd name="connsiteX4" fmla="*/ 940299 w 1247150"/>
              <a:gd name="connsiteY4" fmla="*/ 941148 h 1382543"/>
              <a:gd name="connsiteX5" fmla="*/ 940303 w 1247150"/>
              <a:gd name="connsiteY5" fmla="*/ 938434 h 1382543"/>
              <a:gd name="connsiteX6" fmla="*/ 61655 w 1247150"/>
              <a:gd name="connsiteY6" fmla="*/ 0 h 1382543"/>
              <a:gd name="connsiteX7" fmla="*/ 1185495 w 1247150"/>
              <a:gd name="connsiteY7" fmla="*/ 0 h 1382543"/>
              <a:gd name="connsiteX8" fmla="*/ 1247150 w 1247150"/>
              <a:gd name="connsiteY8" fmla="*/ 61655 h 1382543"/>
              <a:gd name="connsiteX9" fmla="*/ 1247150 w 1247150"/>
              <a:gd name="connsiteY9" fmla="*/ 975260 h 1382543"/>
              <a:gd name="connsiteX10" fmla="*/ 1185495 w 1247150"/>
              <a:gd name="connsiteY10" fmla="*/ 1036915 h 1382543"/>
              <a:gd name="connsiteX11" fmla="*/ 936933 w 1247150"/>
              <a:gd name="connsiteY11" fmla="*/ 1036915 h 1382543"/>
              <a:gd name="connsiteX12" fmla="*/ 936668 w 1247150"/>
              <a:gd name="connsiteY12" fmla="*/ 1039941 h 1382543"/>
              <a:gd name="connsiteX13" fmla="*/ 849420 w 1247150"/>
              <a:gd name="connsiteY13" fmla="*/ 1230960 h 1382543"/>
              <a:gd name="connsiteX14" fmla="*/ 339698 w 1247150"/>
              <a:gd name="connsiteY14" fmla="*/ 1336209 h 1382543"/>
              <a:gd name="connsiteX15" fmla="*/ 395757 w 1247150"/>
              <a:gd name="connsiteY15" fmla="*/ 1228033 h 1382543"/>
              <a:gd name="connsiteX16" fmla="*/ 755100 w 1247150"/>
              <a:gd name="connsiteY16" fmla="*/ 1153835 h 1382543"/>
              <a:gd name="connsiteX17" fmla="*/ 756459 w 1247150"/>
              <a:gd name="connsiteY17" fmla="*/ 786914 h 1382543"/>
              <a:gd name="connsiteX18" fmla="*/ 397675 w 1247150"/>
              <a:gd name="connsiteY18" fmla="*/ 710055 h 1382543"/>
              <a:gd name="connsiteX19" fmla="*/ 342420 w 1247150"/>
              <a:gd name="connsiteY19" fmla="*/ 601467 h 1382543"/>
              <a:gd name="connsiteX20" fmla="*/ 851348 w 1247150"/>
              <a:gd name="connsiteY20" fmla="*/ 710489 h 1382543"/>
              <a:gd name="connsiteX21" fmla="*/ 937179 w 1247150"/>
              <a:gd name="connsiteY21" fmla="*/ 902149 h 1382543"/>
              <a:gd name="connsiteX22" fmla="*/ 938580 w 1247150"/>
              <a:gd name="connsiteY22" fmla="*/ 919654 h 1382543"/>
              <a:gd name="connsiteX23" fmla="*/ 1139431 w 1247150"/>
              <a:gd name="connsiteY23" fmla="*/ 919654 h 1382543"/>
              <a:gd name="connsiteX24" fmla="*/ 1139431 w 1247150"/>
              <a:gd name="connsiteY24" fmla="*/ 270430 h 1382543"/>
              <a:gd name="connsiteX25" fmla="*/ 116410 w 1247150"/>
              <a:gd name="connsiteY25" fmla="*/ 270430 h 1382543"/>
              <a:gd name="connsiteX26" fmla="*/ 116410 w 1247150"/>
              <a:gd name="connsiteY26" fmla="*/ 919654 h 1382543"/>
              <a:gd name="connsiteX27" fmla="*/ 365963 w 1247150"/>
              <a:gd name="connsiteY27" fmla="*/ 919654 h 1382543"/>
              <a:gd name="connsiteX28" fmla="*/ 371527 w 1247150"/>
              <a:gd name="connsiteY28" fmla="*/ 901731 h 1382543"/>
              <a:gd name="connsiteX29" fmla="*/ 540035 w 1247150"/>
              <a:gd name="connsiteY29" fmla="*/ 790036 h 1382543"/>
              <a:gd name="connsiteX30" fmla="*/ 722915 w 1247150"/>
              <a:gd name="connsiteY30" fmla="*/ 972916 h 1382543"/>
              <a:gd name="connsiteX31" fmla="*/ 540035 w 1247150"/>
              <a:gd name="connsiteY31" fmla="*/ 1155796 h 1382543"/>
              <a:gd name="connsiteX32" fmla="*/ 371527 w 1247150"/>
              <a:gd name="connsiteY32" fmla="*/ 1044101 h 1382543"/>
              <a:gd name="connsiteX33" fmla="*/ 369296 w 1247150"/>
              <a:gd name="connsiteY33" fmla="*/ 1036915 h 1382543"/>
              <a:gd name="connsiteX34" fmla="*/ 61655 w 1247150"/>
              <a:gd name="connsiteY34" fmla="*/ 1036915 h 1382543"/>
              <a:gd name="connsiteX35" fmla="*/ 0 w 1247150"/>
              <a:gd name="connsiteY35" fmla="*/ 975260 h 1382543"/>
              <a:gd name="connsiteX36" fmla="*/ 0 w 1247150"/>
              <a:gd name="connsiteY36" fmla="*/ 61655 h 1382543"/>
              <a:gd name="connsiteX37" fmla="*/ 61655 w 1247150"/>
              <a:gd name="connsiteY37" fmla="*/ 0 h 13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47150" h="1382543">
                <a:moveTo>
                  <a:pt x="940217" y="999377"/>
                </a:moveTo>
                <a:lnTo>
                  <a:pt x="938337" y="1020871"/>
                </a:lnTo>
                <a:lnTo>
                  <a:pt x="940201" y="1010331"/>
                </a:lnTo>
                <a:close/>
                <a:moveTo>
                  <a:pt x="939896" y="936108"/>
                </a:moveTo>
                <a:lnTo>
                  <a:pt x="940299" y="941148"/>
                </a:lnTo>
                <a:lnTo>
                  <a:pt x="940303" y="938434"/>
                </a:lnTo>
                <a:close/>
                <a:moveTo>
                  <a:pt x="61655" y="0"/>
                </a:moveTo>
                <a:lnTo>
                  <a:pt x="1185495" y="0"/>
                </a:lnTo>
                <a:cubicBezTo>
                  <a:pt x="1219546" y="0"/>
                  <a:pt x="1247150" y="27604"/>
                  <a:pt x="1247150" y="61655"/>
                </a:cubicBezTo>
                <a:lnTo>
                  <a:pt x="1247150" y="975260"/>
                </a:lnTo>
                <a:cubicBezTo>
                  <a:pt x="1247150" y="1009311"/>
                  <a:pt x="1219546" y="1036915"/>
                  <a:pt x="1185495" y="1036915"/>
                </a:cubicBezTo>
                <a:lnTo>
                  <a:pt x="936933" y="1036915"/>
                </a:lnTo>
                <a:lnTo>
                  <a:pt x="936668" y="1039941"/>
                </a:lnTo>
                <a:cubicBezTo>
                  <a:pt x="924876" y="1108283"/>
                  <a:pt x="895785" y="1174258"/>
                  <a:pt x="849420" y="1230960"/>
                </a:cubicBezTo>
                <a:cubicBezTo>
                  <a:pt x="725780" y="1382165"/>
                  <a:pt x="513116" y="1426077"/>
                  <a:pt x="339698" y="1336209"/>
                </a:cubicBezTo>
                <a:lnTo>
                  <a:pt x="395757" y="1228033"/>
                </a:lnTo>
                <a:cubicBezTo>
                  <a:pt x="518013" y="1291388"/>
                  <a:pt x="667936" y="1260432"/>
                  <a:pt x="755100" y="1153835"/>
                </a:cubicBezTo>
                <a:cubicBezTo>
                  <a:pt x="842264" y="1047238"/>
                  <a:pt x="842831" y="894153"/>
                  <a:pt x="756459" y="786914"/>
                </a:cubicBezTo>
                <a:cubicBezTo>
                  <a:pt x="670087" y="679674"/>
                  <a:pt x="520397" y="647608"/>
                  <a:pt x="397675" y="710055"/>
                </a:cubicBezTo>
                <a:lnTo>
                  <a:pt x="342420" y="601467"/>
                </a:lnTo>
                <a:cubicBezTo>
                  <a:pt x="516499" y="512886"/>
                  <a:pt x="728831" y="558372"/>
                  <a:pt x="851348" y="710489"/>
                </a:cubicBezTo>
                <a:cubicBezTo>
                  <a:pt x="897292" y="767533"/>
                  <a:pt x="925894" y="833722"/>
                  <a:pt x="937179" y="902149"/>
                </a:cubicBezTo>
                <a:lnTo>
                  <a:pt x="938580" y="919654"/>
                </a:lnTo>
                <a:lnTo>
                  <a:pt x="1139431" y="919654"/>
                </a:lnTo>
                <a:lnTo>
                  <a:pt x="1139431" y="270430"/>
                </a:lnTo>
                <a:lnTo>
                  <a:pt x="116410" y="270430"/>
                </a:lnTo>
                <a:lnTo>
                  <a:pt x="116410" y="919654"/>
                </a:lnTo>
                <a:lnTo>
                  <a:pt x="365963" y="919654"/>
                </a:lnTo>
                <a:lnTo>
                  <a:pt x="371527" y="901731"/>
                </a:lnTo>
                <a:cubicBezTo>
                  <a:pt x="399289" y="836093"/>
                  <a:pt x="464284" y="790036"/>
                  <a:pt x="540035" y="790036"/>
                </a:cubicBezTo>
                <a:cubicBezTo>
                  <a:pt x="641037" y="790036"/>
                  <a:pt x="722915" y="871914"/>
                  <a:pt x="722915" y="972916"/>
                </a:cubicBezTo>
                <a:cubicBezTo>
                  <a:pt x="722915" y="1073918"/>
                  <a:pt x="641037" y="1155796"/>
                  <a:pt x="540035" y="1155796"/>
                </a:cubicBezTo>
                <a:cubicBezTo>
                  <a:pt x="464284" y="1155796"/>
                  <a:pt x="399289" y="1109740"/>
                  <a:pt x="371527" y="1044101"/>
                </a:cubicBezTo>
                <a:lnTo>
                  <a:pt x="369296" y="1036915"/>
                </a:lnTo>
                <a:lnTo>
                  <a:pt x="61655" y="1036915"/>
                </a:lnTo>
                <a:cubicBezTo>
                  <a:pt x="27604" y="1036915"/>
                  <a:pt x="0" y="1009311"/>
                  <a:pt x="0" y="975260"/>
                </a:cubicBezTo>
                <a:lnTo>
                  <a:pt x="0" y="61655"/>
                </a:lnTo>
                <a:cubicBezTo>
                  <a:pt x="0" y="27604"/>
                  <a:pt x="27604" y="0"/>
                  <a:pt x="61655"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11719"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white">
                  <a:lumMod val="95000"/>
                </a:prstClr>
              </a:solidFill>
              <a:effectLst/>
              <a:uLnTx/>
              <a:uFillTx/>
              <a:latin typeface="Calibri" panose="020F0502020204030204"/>
            </a:endParaRPr>
          </a:p>
        </p:txBody>
      </p:sp>
      <p:sp>
        <p:nvSpPr>
          <p:cNvPr id="58" name="Freeform 57"/>
          <p:cNvSpPr>
            <a:spLocks noChangeAspect="1"/>
          </p:cNvSpPr>
          <p:nvPr/>
        </p:nvSpPr>
        <p:spPr>
          <a:xfrm rot="13515024">
            <a:off x="8280821" y="3625920"/>
            <a:ext cx="216325" cy="274831"/>
          </a:xfrm>
          <a:custGeom>
            <a:avLst/>
            <a:gdLst>
              <a:gd name="connsiteX0" fmla="*/ 1364771 w 2257976"/>
              <a:gd name="connsiteY0" fmla="*/ 379763 h 2868658"/>
              <a:gd name="connsiteX1" fmla="*/ 1267262 w 2257976"/>
              <a:gd name="connsiteY1" fmla="*/ 166966 h 2868658"/>
              <a:gd name="connsiteX2" fmla="*/ 955254 w 2257976"/>
              <a:gd name="connsiteY2" fmla="*/ 166966 h 2868658"/>
              <a:gd name="connsiteX3" fmla="*/ 857574 w 2257976"/>
              <a:gd name="connsiteY3" fmla="*/ 380144 h 2868658"/>
              <a:gd name="connsiteX4" fmla="*/ 827119 w 2257976"/>
              <a:gd name="connsiteY4" fmla="*/ 380144 h 2868658"/>
              <a:gd name="connsiteX5" fmla="*/ 859863 w 2257976"/>
              <a:gd name="connsiteY5" fmla="*/ 381833 h 2868658"/>
              <a:gd name="connsiteX6" fmla="*/ 859835 w 2257976"/>
              <a:gd name="connsiteY6" fmla="*/ 382371 h 2868658"/>
              <a:gd name="connsiteX7" fmla="*/ 677268 w 2257976"/>
              <a:gd name="connsiteY7" fmla="*/ 1277153 h 2868658"/>
              <a:gd name="connsiteX8" fmla="*/ 673532 w 2257976"/>
              <a:gd name="connsiteY8" fmla="*/ 553411 h 2868658"/>
              <a:gd name="connsiteX9" fmla="*/ 570274 w 2257976"/>
              <a:gd name="connsiteY9" fmla="*/ 553376 h 2868658"/>
              <a:gd name="connsiteX10" fmla="*/ 261430 w 2257976"/>
              <a:gd name="connsiteY10" fmla="*/ 864933 h 2868658"/>
              <a:gd name="connsiteX11" fmla="*/ 1225906 w 2257976"/>
              <a:gd name="connsiteY11" fmla="*/ 1533894 h 2868658"/>
              <a:gd name="connsiteX12" fmla="*/ 1010853 w 2257976"/>
              <a:gd name="connsiteY12" fmla="*/ 1534834 h 2868658"/>
              <a:gd name="connsiteX13" fmla="*/ 1009914 w 2257976"/>
              <a:gd name="connsiteY13" fmla="*/ 1319779 h 2868658"/>
              <a:gd name="connsiteX14" fmla="*/ 1224968 w 2257976"/>
              <a:gd name="connsiteY14" fmla="*/ 1318840 h 2868658"/>
              <a:gd name="connsiteX15" fmla="*/ 1225906 w 2257976"/>
              <a:gd name="connsiteY15" fmla="*/ 1533894 h 2868658"/>
              <a:gd name="connsiteX16" fmla="*/ 1589636 w 2257976"/>
              <a:gd name="connsiteY16" fmla="*/ 1267833 h 2868658"/>
              <a:gd name="connsiteX17" fmla="*/ 1996546 w 2257976"/>
              <a:gd name="connsiteY17" fmla="*/ 857350 h 2868658"/>
              <a:gd name="connsiteX18" fmla="*/ 1690283 w 2257976"/>
              <a:gd name="connsiteY18" fmla="*/ 553753 h 2868658"/>
              <a:gd name="connsiteX19" fmla="*/ 1585948 w 2257976"/>
              <a:gd name="connsiteY19" fmla="*/ 553718 h 2868658"/>
              <a:gd name="connsiteX20" fmla="*/ 1393815 w 2257976"/>
              <a:gd name="connsiteY20" fmla="*/ 1838581 h 2868658"/>
              <a:gd name="connsiteX21" fmla="*/ 1387224 w 2257976"/>
              <a:gd name="connsiteY21" fmla="*/ 562373 h 2868658"/>
              <a:gd name="connsiteX22" fmla="*/ 872362 w 2257976"/>
              <a:gd name="connsiteY22" fmla="*/ 565032 h 2868658"/>
              <a:gd name="connsiteX23" fmla="*/ 878951 w 2257976"/>
              <a:gd name="connsiteY23" fmla="*/ 1841240 h 2868658"/>
              <a:gd name="connsiteX24" fmla="*/ 1147290 w 2257976"/>
              <a:gd name="connsiteY24" fmla="*/ 2629258 h 2868658"/>
              <a:gd name="connsiteX25" fmla="*/ 1386900 w 2257976"/>
              <a:gd name="connsiteY25" fmla="*/ 2093096 h 2868658"/>
              <a:gd name="connsiteX26" fmla="*/ 1397599 w 2257976"/>
              <a:gd name="connsiteY26" fmla="*/ 2021286 h 2868658"/>
              <a:gd name="connsiteX27" fmla="*/ 875342 w 2257976"/>
              <a:gd name="connsiteY27" fmla="*/ 2023982 h 2868658"/>
              <a:gd name="connsiteX28" fmla="*/ 889607 w 2257976"/>
              <a:gd name="connsiteY28" fmla="*/ 2101544 h 2868658"/>
              <a:gd name="connsiteX29" fmla="*/ 1147290 w 2257976"/>
              <a:gd name="connsiteY29" fmla="*/ 2629258 h 2868658"/>
              <a:gd name="connsiteX30" fmla="*/ 1155560 w 2257976"/>
              <a:gd name="connsiteY30" fmla="*/ 2868658 h 2868658"/>
              <a:gd name="connsiteX31" fmla="*/ 727693 w 2257976"/>
              <a:gd name="connsiteY31" fmla="*/ 2145271 h 2868658"/>
              <a:gd name="connsiteX32" fmla="*/ 701179 w 2257976"/>
              <a:gd name="connsiteY32" fmla="*/ 2024880 h 2868658"/>
              <a:gd name="connsiteX33" fmla="*/ 701114 w 2257976"/>
              <a:gd name="connsiteY33" fmla="*/ 2024880 h 2868658"/>
              <a:gd name="connsiteX34" fmla="*/ 685915 w 2257976"/>
              <a:gd name="connsiteY34" fmla="*/ 1941775 h 2868658"/>
              <a:gd name="connsiteX35" fmla="*/ 680370 w 2257976"/>
              <a:gd name="connsiteY35" fmla="*/ 1877784 h 2868658"/>
              <a:gd name="connsiteX36" fmla="*/ 678619 w 2257976"/>
              <a:gd name="connsiteY36" fmla="*/ 1538790 h 2868658"/>
              <a:gd name="connsiteX37" fmla="*/ 0 w 2257976"/>
              <a:gd name="connsiteY37" fmla="*/ 866075 h 2868658"/>
              <a:gd name="connsiteX38" fmla="*/ 455226 w 2257976"/>
              <a:gd name="connsiteY38" fmla="*/ 406854 h 2868658"/>
              <a:gd name="connsiteX39" fmla="*/ 455228 w 2257976"/>
              <a:gd name="connsiteY39" fmla="*/ 402295 h 2868658"/>
              <a:gd name="connsiteX40" fmla="*/ 468660 w 2257976"/>
              <a:gd name="connsiteY40" fmla="*/ 388745 h 2868658"/>
              <a:gd name="connsiteX41" fmla="*/ 672682 w 2257976"/>
              <a:gd name="connsiteY41" fmla="*/ 388814 h 2868658"/>
              <a:gd name="connsiteX42" fmla="*/ 672654 w 2257976"/>
              <a:gd name="connsiteY42" fmla="*/ 383337 h 2868658"/>
              <a:gd name="connsiteX43" fmla="*/ 685822 w 2257976"/>
              <a:gd name="connsiteY43" fmla="*/ 383269 h 2868658"/>
              <a:gd name="connsiteX44" fmla="*/ 685983 w 2257976"/>
              <a:gd name="connsiteY44" fmla="*/ 380144 h 2868658"/>
              <a:gd name="connsiteX45" fmla="*/ 679602 w 2257976"/>
              <a:gd name="connsiteY45" fmla="*/ 380144 h 2868658"/>
              <a:gd name="connsiteX46" fmla="*/ 853791 w 2257976"/>
              <a:gd name="connsiteY46" fmla="*/ 0 h 2868658"/>
              <a:gd name="connsiteX47" fmla="*/ 1400920 w 2257976"/>
              <a:gd name="connsiteY47" fmla="*/ 0 h 2868658"/>
              <a:gd name="connsiteX48" fmla="*/ 1574438 w 2257976"/>
              <a:gd name="connsiteY48" fmla="*/ 378681 h 2868658"/>
              <a:gd name="connsiteX49" fmla="*/ 1585045 w 2257976"/>
              <a:gd name="connsiteY49" fmla="*/ 378625 h 2868658"/>
              <a:gd name="connsiteX50" fmla="*/ 1585098 w 2257976"/>
              <a:gd name="connsiteY50" fmla="*/ 389123 h 2868658"/>
              <a:gd name="connsiteX51" fmla="*/ 1790043 w 2257976"/>
              <a:gd name="connsiteY51" fmla="*/ 389191 h 2868658"/>
              <a:gd name="connsiteX52" fmla="*/ 1790040 w 2257976"/>
              <a:gd name="connsiteY52" fmla="*/ 393369 h 2868658"/>
              <a:gd name="connsiteX53" fmla="*/ 1791072 w 2257976"/>
              <a:gd name="connsiteY53" fmla="*/ 393369 h 2868658"/>
              <a:gd name="connsiteX54" fmla="*/ 2257976 w 2257976"/>
              <a:gd name="connsiteY54" fmla="*/ 856208 h 2868658"/>
              <a:gd name="connsiteX55" fmla="*/ 1590985 w 2257976"/>
              <a:gd name="connsiteY55" fmla="*/ 1529054 h 2868658"/>
              <a:gd name="connsiteX56" fmla="*/ 1592569 w 2257976"/>
              <a:gd name="connsiteY56" fmla="*/ 1835692 h 2868658"/>
              <a:gd name="connsiteX57" fmla="*/ 1593040 w 2257976"/>
              <a:gd name="connsiteY57" fmla="*/ 1839968 h 2868658"/>
              <a:gd name="connsiteX58" fmla="*/ 1592637 w 2257976"/>
              <a:gd name="connsiteY58" fmla="*/ 1849174 h 2868658"/>
              <a:gd name="connsiteX59" fmla="*/ 1592810 w 2257976"/>
              <a:gd name="connsiteY59" fmla="*/ 1882574 h 2868658"/>
              <a:gd name="connsiteX60" fmla="*/ 1575206 w 2257976"/>
              <a:gd name="connsiteY60" fmla="*/ 2011617 h 2868658"/>
              <a:gd name="connsiteX61" fmla="*/ 1490145 w 2257976"/>
              <a:gd name="connsiteY61" fmla="*/ 2329160 h 2868658"/>
              <a:gd name="connsiteX62" fmla="*/ 1486816 w 2257976"/>
              <a:gd name="connsiteY62" fmla="*/ 2337599 h 2868658"/>
              <a:gd name="connsiteX63" fmla="*/ 1421481 w 2257976"/>
              <a:gd name="connsiteY63" fmla="*/ 2479440 h 2868658"/>
              <a:gd name="connsiteX64" fmla="*/ 1155560 w 2257976"/>
              <a:gd name="connsiteY64" fmla="*/ 2868658 h 286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57976" h="2868658">
                <a:moveTo>
                  <a:pt x="1364771" y="379763"/>
                </a:moveTo>
                <a:lnTo>
                  <a:pt x="1267262" y="166966"/>
                </a:lnTo>
                <a:lnTo>
                  <a:pt x="955254" y="166966"/>
                </a:lnTo>
                <a:lnTo>
                  <a:pt x="857574" y="380144"/>
                </a:lnTo>
                <a:lnTo>
                  <a:pt x="827119" y="380144"/>
                </a:lnTo>
                <a:lnTo>
                  <a:pt x="859863" y="381833"/>
                </a:lnTo>
                <a:lnTo>
                  <a:pt x="859835" y="382371"/>
                </a:lnTo>
                <a:close/>
                <a:moveTo>
                  <a:pt x="677268" y="1277153"/>
                </a:moveTo>
                <a:lnTo>
                  <a:pt x="673532" y="553411"/>
                </a:lnTo>
                <a:lnTo>
                  <a:pt x="570274" y="553376"/>
                </a:lnTo>
                <a:lnTo>
                  <a:pt x="261430" y="864933"/>
                </a:lnTo>
                <a:close/>
                <a:moveTo>
                  <a:pt x="1225906" y="1533894"/>
                </a:moveTo>
                <a:cubicBezTo>
                  <a:pt x="1166780" y="1593537"/>
                  <a:pt x="1070498" y="1593958"/>
                  <a:pt x="1010853" y="1534834"/>
                </a:cubicBezTo>
                <a:cubicBezTo>
                  <a:pt x="951208" y="1475708"/>
                  <a:pt x="950788" y="1379424"/>
                  <a:pt x="1009914" y="1319779"/>
                </a:cubicBezTo>
                <a:cubicBezTo>
                  <a:pt x="1069041" y="1260135"/>
                  <a:pt x="1165322" y="1259714"/>
                  <a:pt x="1224968" y="1318840"/>
                </a:cubicBezTo>
                <a:cubicBezTo>
                  <a:pt x="1284611" y="1377966"/>
                  <a:pt x="1285033" y="1474248"/>
                  <a:pt x="1225906" y="1533894"/>
                </a:cubicBezTo>
                <a:close/>
                <a:moveTo>
                  <a:pt x="1589636" y="1267833"/>
                </a:moveTo>
                <a:lnTo>
                  <a:pt x="1996546" y="857350"/>
                </a:lnTo>
                <a:lnTo>
                  <a:pt x="1690283" y="553753"/>
                </a:lnTo>
                <a:lnTo>
                  <a:pt x="1585948" y="553718"/>
                </a:lnTo>
                <a:close/>
                <a:moveTo>
                  <a:pt x="1393815" y="1838581"/>
                </a:moveTo>
                <a:lnTo>
                  <a:pt x="1387224" y="562373"/>
                </a:lnTo>
                <a:lnTo>
                  <a:pt x="872362" y="565032"/>
                </a:lnTo>
                <a:lnTo>
                  <a:pt x="878951" y="1841240"/>
                </a:lnTo>
                <a:close/>
                <a:moveTo>
                  <a:pt x="1147290" y="2629258"/>
                </a:moveTo>
                <a:cubicBezTo>
                  <a:pt x="1281965" y="2433483"/>
                  <a:pt x="1354883" y="2249505"/>
                  <a:pt x="1386900" y="2093096"/>
                </a:cubicBezTo>
                <a:lnTo>
                  <a:pt x="1397599" y="2021286"/>
                </a:lnTo>
                <a:lnTo>
                  <a:pt x="875342" y="2023982"/>
                </a:lnTo>
                <a:lnTo>
                  <a:pt x="889607" y="2101544"/>
                </a:lnTo>
                <a:cubicBezTo>
                  <a:pt x="926922" y="2256775"/>
                  <a:pt x="1006043" y="2438170"/>
                  <a:pt x="1147290" y="2629258"/>
                </a:cubicBezTo>
                <a:close/>
                <a:moveTo>
                  <a:pt x="1155560" y="2868658"/>
                </a:moveTo>
                <a:cubicBezTo>
                  <a:pt x="920530" y="2606957"/>
                  <a:pt x="789249" y="2358256"/>
                  <a:pt x="727693" y="2145271"/>
                </a:cubicBezTo>
                <a:lnTo>
                  <a:pt x="701179" y="2024880"/>
                </a:lnTo>
                <a:lnTo>
                  <a:pt x="701114" y="2024880"/>
                </a:lnTo>
                <a:lnTo>
                  <a:pt x="685915" y="1941775"/>
                </a:lnTo>
                <a:lnTo>
                  <a:pt x="680370" y="1877784"/>
                </a:lnTo>
                <a:lnTo>
                  <a:pt x="678619" y="1538790"/>
                </a:lnTo>
                <a:lnTo>
                  <a:pt x="0" y="866075"/>
                </a:lnTo>
                <a:lnTo>
                  <a:pt x="455226" y="406854"/>
                </a:lnTo>
                <a:lnTo>
                  <a:pt x="455228" y="402295"/>
                </a:lnTo>
                <a:lnTo>
                  <a:pt x="468660" y="388745"/>
                </a:lnTo>
                <a:lnTo>
                  <a:pt x="672682" y="388814"/>
                </a:lnTo>
                <a:lnTo>
                  <a:pt x="672654" y="383337"/>
                </a:lnTo>
                <a:lnTo>
                  <a:pt x="685822" y="383269"/>
                </a:lnTo>
                <a:lnTo>
                  <a:pt x="685983" y="380144"/>
                </a:lnTo>
                <a:lnTo>
                  <a:pt x="679602" y="380144"/>
                </a:lnTo>
                <a:lnTo>
                  <a:pt x="853791" y="0"/>
                </a:lnTo>
                <a:lnTo>
                  <a:pt x="1400920" y="0"/>
                </a:lnTo>
                <a:lnTo>
                  <a:pt x="1574438" y="378681"/>
                </a:lnTo>
                <a:lnTo>
                  <a:pt x="1585045" y="378625"/>
                </a:lnTo>
                <a:lnTo>
                  <a:pt x="1585098" y="389123"/>
                </a:lnTo>
                <a:lnTo>
                  <a:pt x="1790043" y="389191"/>
                </a:lnTo>
                <a:lnTo>
                  <a:pt x="1790040" y="393369"/>
                </a:lnTo>
                <a:lnTo>
                  <a:pt x="1791072" y="393369"/>
                </a:lnTo>
                <a:lnTo>
                  <a:pt x="2257976" y="856208"/>
                </a:lnTo>
                <a:lnTo>
                  <a:pt x="1590985" y="1529054"/>
                </a:lnTo>
                <a:lnTo>
                  <a:pt x="1592569" y="1835692"/>
                </a:lnTo>
                <a:lnTo>
                  <a:pt x="1593040" y="1839968"/>
                </a:lnTo>
                <a:lnTo>
                  <a:pt x="1592637" y="1849174"/>
                </a:lnTo>
                <a:lnTo>
                  <a:pt x="1592810" y="1882574"/>
                </a:lnTo>
                <a:lnTo>
                  <a:pt x="1575206" y="2011617"/>
                </a:lnTo>
                <a:cubicBezTo>
                  <a:pt x="1556308" y="2115802"/>
                  <a:pt x="1527762" y="2222368"/>
                  <a:pt x="1490145" y="2329160"/>
                </a:cubicBezTo>
                <a:lnTo>
                  <a:pt x="1486816" y="2337599"/>
                </a:lnTo>
                <a:lnTo>
                  <a:pt x="1421481" y="2479440"/>
                </a:lnTo>
                <a:cubicBezTo>
                  <a:pt x="1355755" y="2603255"/>
                  <a:pt x="1268564" y="2733893"/>
                  <a:pt x="1155560" y="2868658"/>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11719"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white">
                  <a:lumMod val="95000"/>
                </a:prstClr>
              </a:solidFill>
              <a:effectLst/>
              <a:uLnTx/>
              <a:uFillTx/>
              <a:latin typeface="Calibri" panose="020F0502020204030204"/>
            </a:endParaRPr>
          </a:p>
        </p:txBody>
      </p:sp>
      <p:sp>
        <p:nvSpPr>
          <p:cNvPr id="59" name="Oval 58"/>
          <p:cNvSpPr/>
          <p:nvPr/>
        </p:nvSpPr>
        <p:spPr bwMode="auto">
          <a:xfrm>
            <a:off x="9269224" y="892340"/>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p:cNvSpPr/>
          <p:nvPr/>
        </p:nvSpPr>
        <p:spPr bwMode="auto">
          <a:xfrm>
            <a:off x="9264806" y="1935920"/>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p:cNvSpPr/>
          <p:nvPr/>
        </p:nvSpPr>
        <p:spPr bwMode="auto">
          <a:xfrm>
            <a:off x="9264806" y="2939139"/>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p:cNvSpPr txBox="1"/>
          <p:nvPr/>
        </p:nvSpPr>
        <p:spPr>
          <a:xfrm>
            <a:off x="9153399" y="1414658"/>
            <a:ext cx="749542" cy="315443"/>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Notification Hub</a:t>
            </a:r>
          </a:p>
        </p:txBody>
      </p:sp>
      <p:sp>
        <p:nvSpPr>
          <p:cNvPr id="63" name="TextBox 62"/>
          <p:cNvSpPr txBox="1"/>
          <p:nvPr/>
        </p:nvSpPr>
        <p:spPr>
          <a:xfrm>
            <a:off x="9183703" y="2438698"/>
            <a:ext cx="666606" cy="315443"/>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Mobile Service</a:t>
            </a:r>
          </a:p>
        </p:txBody>
      </p:sp>
      <p:sp>
        <p:nvSpPr>
          <p:cNvPr id="64" name="TextBox 63"/>
          <p:cNvSpPr txBox="1"/>
          <p:nvPr/>
        </p:nvSpPr>
        <p:spPr>
          <a:xfrm>
            <a:off x="9176141" y="3461044"/>
            <a:ext cx="666606" cy="315443"/>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Website Power BI</a:t>
            </a:r>
          </a:p>
        </p:txBody>
      </p:sp>
      <p:pic>
        <p:nvPicPr>
          <p:cNvPr id="65" name="Picture 64"/>
          <p:cNvPicPr>
            <a:picLocks noChangeAspect="1"/>
          </p:cNvPicPr>
          <p:nvPr/>
        </p:nvPicPr>
        <p:blipFill>
          <a:blip r:embed="rId6">
            <a:biLevel thresh="50000"/>
          </a:blip>
          <a:stretch>
            <a:fillRect/>
          </a:stretch>
        </p:blipFill>
        <p:spPr>
          <a:xfrm>
            <a:off x="9400111" y="1030416"/>
            <a:ext cx="240608" cy="267919"/>
          </a:xfrm>
          <a:prstGeom prst="rect">
            <a:avLst/>
          </a:prstGeom>
        </p:spPr>
      </p:pic>
      <p:pic>
        <p:nvPicPr>
          <p:cNvPr id="66" name="Picture 65"/>
          <p:cNvPicPr>
            <a:picLocks noChangeAspect="1"/>
          </p:cNvPicPr>
          <p:nvPr/>
        </p:nvPicPr>
        <p:blipFill>
          <a:blip r:embed="rId7">
            <a:biLevel thresh="50000"/>
          </a:blip>
          <a:stretch>
            <a:fillRect/>
          </a:stretch>
        </p:blipFill>
        <p:spPr>
          <a:xfrm>
            <a:off x="9384929" y="3056449"/>
            <a:ext cx="281255" cy="286445"/>
          </a:xfrm>
          <a:prstGeom prst="rect">
            <a:avLst/>
          </a:prstGeom>
        </p:spPr>
      </p:pic>
      <p:pic>
        <p:nvPicPr>
          <p:cNvPr id="67" name="Picture 66"/>
          <p:cNvPicPr>
            <a:picLocks noChangeAspect="1"/>
          </p:cNvPicPr>
          <p:nvPr/>
        </p:nvPicPr>
        <p:blipFill>
          <a:blip r:embed="rId8">
            <a:biLevel thresh="50000"/>
          </a:blip>
          <a:stretch>
            <a:fillRect/>
          </a:stretch>
        </p:blipFill>
        <p:spPr>
          <a:xfrm>
            <a:off x="9434151" y="2068691"/>
            <a:ext cx="167557" cy="250341"/>
          </a:xfrm>
          <a:prstGeom prst="rect">
            <a:avLst/>
          </a:prstGeom>
        </p:spPr>
      </p:pic>
      <p:sp>
        <p:nvSpPr>
          <p:cNvPr id="68" name="TextBox 67"/>
          <p:cNvSpPr txBox="1"/>
          <p:nvPr/>
        </p:nvSpPr>
        <p:spPr>
          <a:xfrm>
            <a:off x="10630873" y="1230838"/>
            <a:ext cx="937233"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Tenant</a:t>
            </a:r>
          </a:p>
        </p:txBody>
      </p:sp>
      <p:sp>
        <p:nvSpPr>
          <p:cNvPr id="69" name="TextBox 68"/>
          <p:cNvSpPr txBox="1"/>
          <p:nvPr/>
        </p:nvSpPr>
        <p:spPr>
          <a:xfrm>
            <a:off x="10476871" y="2025514"/>
            <a:ext cx="1270915"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Facilities Manager</a:t>
            </a:r>
          </a:p>
        </p:txBody>
      </p:sp>
      <p:sp>
        <p:nvSpPr>
          <p:cNvPr id="70" name="TextBox 69"/>
          <p:cNvSpPr txBox="1"/>
          <p:nvPr/>
        </p:nvSpPr>
        <p:spPr>
          <a:xfrm>
            <a:off x="10546138" y="2836900"/>
            <a:ext cx="1116913"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Operations Engineer</a:t>
            </a:r>
          </a:p>
        </p:txBody>
      </p:sp>
      <p:sp>
        <p:nvSpPr>
          <p:cNvPr id="71" name="TextBox 70"/>
          <p:cNvSpPr txBox="1"/>
          <p:nvPr/>
        </p:nvSpPr>
        <p:spPr>
          <a:xfrm>
            <a:off x="10625282" y="3653836"/>
            <a:ext cx="1023190"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Building Technician</a:t>
            </a:r>
          </a:p>
        </p:txBody>
      </p:sp>
      <p:grpSp>
        <p:nvGrpSpPr>
          <p:cNvPr id="72" name="Group 71"/>
          <p:cNvGrpSpPr/>
          <p:nvPr/>
        </p:nvGrpSpPr>
        <p:grpSpPr>
          <a:xfrm>
            <a:off x="10884418" y="3256565"/>
            <a:ext cx="534272" cy="437650"/>
            <a:chOff x="14170155" y="4338655"/>
            <a:chExt cx="783599" cy="641887"/>
          </a:xfrm>
        </p:grpSpPr>
        <p:grpSp>
          <p:nvGrpSpPr>
            <p:cNvPr id="73" name="Group 72"/>
            <p:cNvGrpSpPr/>
            <p:nvPr/>
          </p:nvGrpSpPr>
          <p:grpSpPr>
            <a:xfrm>
              <a:off x="14170155" y="4338655"/>
              <a:ext cx="783599" cy="610978"/>
              <a:chOff x="14170155" y="4338655"/>
              <a:chExt cx="783599" cy="610978"/>
            </a:xfrm>
          </p:grpSpPr>
          <p:sp>
            <p:nvSpPr>
              <p:cNvPr id="75" name="Oval 74"/>
              <p:cNvSpPr/>
              <p:nvPr/>
            </p:nvSpPr>
            <p:spPr bwMode="auto">
              <a:xfrm>
                <a:off x="14170155" y="4338655"/>
                <a:ext cx="610978" cy="610978"/>
              </a:xfrm>
              <a:prstGeom prst="ellipse">
                <a:avLst/>
              </a:prstGeom>
              <a:solidFill>
                <a:srgbClr val="00B0F0"/>
              </a:solidFill>
              <a:ln>
                <a:solidFill>
                  <a:schemeClr val="bg1">
                    <a:lumMod val="9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Picture 75" descr="users81 (2).png"/>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14333288" y="4485295"/>
                <a:ext cx="307442" cy="307442"/>
              </a:xfrm>
              <a:prstGeom prst="rect">
                <a:avLst/>
              </a:prstGeom>
            </p:spPr>
          </p:pic>
          <p:sp>
            <p:nvSpPr>
              <p:cNvPr id="77" name="Rectangle 76"/>
              <p:cNvSpPr/>
              <p:nvPr/>
            </p:nvSpPr>
            <p:spPr bwMode="auto">
              <a:xfrm>
                <a:off x="14655961" y="4710480"/>
                <a:ext cx="297793" cy="235007"/>
              </a:xfrm>
              <a:prstGeom prst="rect">
                <a:avLst/>
              </a:prstGeom>
              <a:solidFill>
                <a:srgbClr val="00B0F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74" name="Picture 73" descr="browser109.png"/>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14647891" y="4674679"/>
              <a:ext cx="305863" cy="305863"/>
            </a:xfrm>
            <a:prstGeom prst="rect">
              <a:avLst/>
            </a:prstGeom>
          </p:spPr>
        </p:pic>
      </p:grpSp>
      <p:grpSp>
        <p:nvGrpSpPr>
          <p:cNvPr id="78" name="Group 77"/>
          <p:cNvGrpSpPr/>
          <p:nvPr/>
        </p:nvGrpSpPr>
        <p:grpSpPr>
          <a:xfrm>
            <a:off x="10884418" y="1623610"/>
            <a:ext cx="539783" cy="438635"/>
            <a:chOff x="14170155" y="1943654"/>
            <a:chExt cx="791681" cy="643332"/>
          </a:xfrm>
        </p:grpSpPr>
        <p:grpSp>
          <p:nvGrpSpPr>
            <p:cNvPr id="79" name="Group 78"/>
            <p:cNvGrpSpPr/>
            <p:nvPr/>
          </p:nvGrpSpPr>
          <p:grpSpPr>
            <a:xfrm>
              <a:off x="14170155" y="1943654"/>
              <a:ext cx="783599" cy="610978"/>
              <a:chOff x="14170155" y="1943654"/>
              <a:chExt cx="783599" cy="610978"/>
            </a:xfrm>
          </p:grpSpPr>
          <p:sp>
            <p:nvSpPr>
              <p:cNvPr id="81" name="Oval 80"/>
              <p:cNvSpPr/>
              <p:nvPr/>
            </p:nvSpPr>
            <p:spPr bwMode="auto">
              <a:xfrm>
                <a:off x="14170155" y="1943654"/>
                <a:ext cx="610978" cy="610978"/>
              </a:xfrm>
              <a:prstGeom prst="ellipse">
                <a:avLst/>
              </a:prstGeom>
              <a:solidFill>
                <a:srgbClr val="00B0F0"/>
              </a:solidFill>
              <a:ln>
                <a:solidFill>
                  <a:schemeClr val="bg1">
                    <a:lumMod val="9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 name="Picture 81" descr="users81 (2).png"/>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14333288" y="2095354"/>
                <a:ext cx="307442" cy="307442"/>
              </a:xfrm>
              <a:prstGeom prst="rect">
                <a:avLst/>
              </a:prstGeom>
            </p:spPr>
          </p:pic>
          <p:sp>
            <p:nvSpPr>
              <p:cNvPr id="83" name="Rectangle 82"/>
              <p:cNvSpPr/>
              <p:nvPr/>
            </p:nvSpPr>
            <p:spPr bwMode="auto">
              <a:xfrm>
                <a:off x="14655961" y="2311205"/>
                <a:ext cx="297793" cy="235007"/>
              </a:xfrm>
              <a:prstGeom prst="rect">
                <a:avLst/>
              </a:prstGeom>
              <a:solidFill>
                <a:srgbClr val="00B0F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80" name="Picture 79" descr="browser109.png"/>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14655973" y="2281123"/>
              <a:ext cx="305863" cy="305863"/>
            </a:xfrm>
            <a:prstGeom prst="rect">
              <a:avLst/>
            </a:prstGeom>
            <a:noFill/>
          </p:spPr>
        </p:pic>
      </p:grpSp>
      <p:grpSp>
        <p:nvGrpSpPr>
          <p:cNvPr id="84" name="Group 83"/>
          <p:cNvGrpSpPr/>
          <p:nvPr/>
        </p:nvGrpSpPr>
        <p:grpSpPr>
          <a:xfrm>
            <a:off x="10884418" y="2421927"/>
            <a:ext cx="503539" cy="430278"/>
            <a:chOff x="14170155" y="3114519"/>
            <a:chExt cx="738524" cy="631075"/>
          </a:xfrm>
        </p:grpSpPr>
        <p:grpSp>
          <p:nvGrpSpPr>
            <p:cNvPr id="85" name="Group 84"/>
            <p:cNvGrpSpPr/>
            <p:nvPr/>
          </p:nvGrpSpPr>
          <p:grpSpPr>
            <a:xfrm>
              <a:off x="14170155" y="3114519"/>
              <a:ext cx="671227" cy="610978"/>
              <a:chOff x="14170155" y="3114519"/>
              <a:chExt cx="671227" cy="610978"/>
            </a:xfrm>
          </p:grpSpPr>
          <p:sp>
            <p:nvSpPr>
              <p:cNvPr id="87" name="Oval 86"/>
              <p:cNvSpPr/>
              <p:nvPr/>
            </p:nvSpPr>
            <p:spPr bwMode="auto">
              <a:xfrm>
                <a:off x="14170155" y="3114519"/>
                <a:ext cx="610978" cy="610978"/>
              </a:xfrm>
              <a:prstGeom prst="ellipse">
                <a:avLst/>
              </a:prstGeom>
              <a:solidFill>
                <a:srgbClr val="00B0F0"/>
              </a:solidFill>
              <a:ln>
                <a:solidFill>
                  <a:schemeClr val="bg1">
                    <a:lumMod val="9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Picture 87" descr="users81 (2).png"/>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14333288" y="3271141"/>
                <a:ext cx="307442" cy="307442"/>
              </a:xfrm>
              <a:prstGeom prst="rect">
                <a:avLst/>
              </a:prstGeom>
            </p:spPr>
          </p:pic>
          <p:sp>
            <p:nvSpPr>
              <p:cNvPr id="89" name="Rectangle 88"/>
              <p:cNvSpPr/>
              <p:nvPr/>
            </p:nvSpPr>
            <p:spPr bwMode="auto">
              <a:xfrm>
                <a:off x="14707030" y="3513857"/>
                <a:ext cx="134352" cy="190864"/>
              </a:xfrm>
              <a:prstGeom prst="rect">
                <a:avLst/>
              </a:prstGeom>
              <a:solidFill>
                <a:srgbClr val="00B0F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86" name="Picture 85" descr="cellphone91.png"/>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14639732" y="3476647"/>
              <a:ext cx="268947" cy="268947"/>
            </a:xfrm>
            <a:prstGeom prst="rect">
              <a:avLst/>
            </a:prstGeom>
          </p:spPr>
        </p:pic>
      </p:grpSp>
      <p:grpSp>
        <p:nvGrpSpPr>
          <p:cNvPr id="90" name="Group 89"/>
          <p:cNvGrpSpPr/>
          <p:nvPr/>
        </p:nvGrpSpPr>
        <p:grpSpPr>
          <a:xfrm>
            <a:off x="10884418" y="843989"/>
            <a:ext cx="507312" cy="428546"/>
            <a:chOff x="14170155" y="800210"/>
            <a:chExt cx="744057" cy="628534"/>
          </a:xfrm>
        </p:grpSpPr>
        <p:grpSp>
          <p:nvGrpSpPr>
            <p:cNvPr id="91" name="Group 90"/>
            <p:cNvGrpSpPr/>
            <p:nvPr/>
          </p:nvGrpSpPr>
          <p:grpSpPr>
            <a:xfrm>
              <a:off x="14170155" y="800210"/>
              <a:ext cx="671227" cy="610978"/>
              <a:chOff x="14170155" y="800210"/>
              <a:chExt cx="671227" cy="610978"/>
            </a:xfrm>
          </p:grpSpPr>
          <p:sp>
            <p:nvSpPr>
              <p:cNvPr id="93" name="Oval 92"/>
              <p:cNvSpPr/>
              <p:nvPr/>
            </p:nvSpPr>
            <p:spPr bwMode="auto">
              <a:xfrm>
                <a:off x="14170155" y="800210"/>
                <a:ext cx="610978" cy="610978"/>
              </a:xfrm>
              <a:prstGeom prst="ellipse">
                <a:avLst/>
              </a:prstGeom>
              <a:solidFill>
                <a:srgbClr val="00B0F0"/>
              </a:solidFill>
              <a:ln>
                <a:solidFill>
                  <a:schemeClr val="bg1">
                    <a:lumMod val="9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Picture 93" descr="users81 (2).png"/>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14333288" y="958644"/>
                <a:ext cx="307442" cy="307442"/>
              </a:xfrm>
              <a:prstGeom prst="rect">
                <a:avLst/>
              </a:prstGeom>
            </p:spPr>
          </p:pic>
          <p:sp>
            <p:nvSpPr>
              <p:cNvPr id="95" name="Rectangle 94"/>
              <p:cNvSpPr/>
              <p:nvPr/>
            </p:nvSpPr>
            <p:spPr bwMode="auto">
              <a:xfrm>
                <a:off x="14707030" y="1188068"/>
                <a:ext cx="134352" cy="190864"/>
              </a:xfrm>
              <a:prstGeom prst="rect">
                <a:avLst/>
              </a:prstGeom>
              <a:solidFill>
                <a:srgbClr val="00B0F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92" name="Picture 91" descr="cellphone91.png"/>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14645265" y="1159797"/>
              <a:ext cx="268947" cy="268947"/>
            </a:xfrm>
            <a:prstGeom prst="rect">
              <a:avLst/>
            </a:prstGeom>
          </p:spPr>
        </p:pic>
      </p:grpSp>
      <p:sp>
        <p:nvSpPr>
          <p:cNvPr id="96" name="Oval 95"/>
          <p:cNvSpPr/>
          <p:nvPr/>
        </p:nvSpPr>
        <p:spPr bwMode="auto">
          <a:xfrm>
            <a:off x="9255177" y="4449174"/>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p:cNvSpPr txBox="1"/>
          <p:nvPr/>
        </p:nvSpPr>
        <p:spPr>
          <a:xfrm>
            <a:off x="9008220" y="4965808"/>
            <a:ext cx="1019285" cy="430859"/>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Enterprise Integration Hub</a:t>
            </a:r>
          </a:p>
          <a:p>
            <a:pPr marL="0" marR="0" lvl="0" indent="0" algn="ctr" defTabSz="997044"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endParaRPr>
          </a:p>
        </p:txBody>
      </p:sp>
      <p:sp>
        <p:nvSpPr>
          <p:cNvPr id="98" name="Oval 97"/>
          <p:cNvSpPr/>
          <p:nvPr/>
        </p:nvSpPr>
        <p:spPr bwMode="auto">
          <a:xfrm>
            <a:off x="9249955" y="5936165"/>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9" name="Picture 98"/>
          <p:cNvPicPr>
            <a:picLocks noChangeAspect="1"/>
          </p:cNvPicPr>
          <p:nvPr/>
        </p:nvPicPr>
        <p:blipFill>
          <a:blip r:embed="rId12">
            <a:biLevel thresh="50000"/>
          </a:blip>
          <a:stretch>
            <a:fillRect/>
          </a:stretch>
        </p:blipFill>
        <p:spPr>
          <a:xfrm>
            <a:off x="9379401" y="4581386"/>
            <a:ext cx="250655" cy="269553"/>
          </a:xfrm>
          <a:prstGeom prst="rect">
            <a:avLst/>
          </a:prstGeom>
        </p:spPr>
      </p:pic>
      <p:pic>
        <p:nvPicPr>
          <p:cNvPr id="100" name="Picture 99"/>
          <p:cNvPicPr>
            <a:picLocks noChangeAspect="1"/>
          </p:cNvPicPr>
          <p:nvPr/>
        </p:nvPicPr>
        <p:blipFill>
          <a:blip r:embed="rId13">
            <a:biLevel thresh="50000"/>
          </a:blip>
          <a:stretch>
            <a:fillRect/>
          </a:stretch>
        </p:blipFill>
        <p:spPr>
          <a:xfrm>
            <a:off x="9365411" y="6049568"/>
            <a:ext cx="275307" cy="280190"/>
          </a:xfrm>
          <a:prstGeom prst="rect">
            <a:avLst/>
          </a:prstGeom>
        </p:spPr>
      </p:pic>
      <p:sp>
        <p:nvSpPr>
          <p:cNvPr id="101" name="Oval 100"/>
          <p:cNvSpPr/>
          <p:nvPr/>
        </p:nvSpPr>
        <p:spPr bwMode="auto">
          <a:xfrm>
            <a:off x="10428278" y="5936165"/>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p:cNvSpPr/>
          <p:nvPr/>
        </p:nvSpPr>
        <p:spPr bwMode="auto">
          <a:xfrm>
            <a:off x="10460922" y="4466301"/>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102"/>
          <p:cNvSpPr txBox="1"/>
          <p:nvPr/>
        </p:nvSpPr>
        <p:spPr>
          <a:xfrm>
            <a:off x="10202874" y="4982405"/>
            <a:ext cx="1019285"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VNET</a:t>
            </a:r>
          </a:p>
        </p:txBody>
      </p:sp>
      <p:pic>
        <p:nvPicPr>
          <p:cNvPr id="104" name="Picture 31"/>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10608979" y="4640516"/>
            <a:ext cx="215870" cy="160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5" name="Straight Arrow Connector 104"/>
          <p:cNvCxnSpPr>
            <a:stCxn id="102" idx="2"/>
          </p:cNvCxnSpPr>
          <p:nvPr/>
        </p:nvCxnSpPr>
        <p:spPr>
          <a:xfrm flipH="1">
            <a:off x="9802052" y="4719412"/>
            <a:ext cx="658870" cy="3486"/>
          </a:xfrm>
          <a:prstGeom prst="straightConnector1">
            <a:avLst/>
          </a:prstGeom>
          <a:ln w="6350" cmpd="sng">
            <a:solidFill>
              <a:schemeClr val="bg1">
                <a:lumMod val="9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106" name="Picture 105" descr="building.png"/>
          <p:cNvPicPr>
            <a:picLocks noChangeAspect="1"/>
          </p:cNvPicPr>
          <p:nvPr/>
        </p:nvPicPr>
        <p:blipFill>
          <a:blip r:embed="rId15" cstate="print">
            <a:biLevel thresh="50000"/>
            <a:extLst>
              <a:ext uri="{28A0092B-C50C-407E-A947-70E740481C1C}">
                <a14:useLocalDpi xmlns:a14="http://schemas.microsoft.com/office/drawing/2010/main" val="0"/>
              </a:ext>
            </a:extLst>
          </a:blip>
          <a:stretch>
            <a:fillRect/>
          </a:stretch>
        </p:blipFill>
        <p:spPr>
          <a:xfrm>
            <a:off x="10580773" y="6089856"/>
            <a:ext cx="201229" cy="201229"/>
          </a:xfrm>
          <a:prstGeom prst="rect">
            <a:avLst/>
          </a:prstGeom>
        </p:spPr>
      </p:pic>
      <p:cxnSp>
        <p:nvCxnSpPr>
          <p:cNvPr id="107" name="Elbow Connector 106"/>
          <p:cNvCxnSpPr/>
          <p:nvPr/>
        </p:nvCxnSpPr>
        <p:spPr>
          <a:xfrm flipV="1">
            <a:off x="10969134" y="4719411"/>
            <a:ext cx="32644" cy="1469864"/>
          </a:xfrm>
          <a:prstGeom prst="bentConnector3">
            <a:avLst>
              <a:gd name="adj1" fmla="val 577464"/>
            </a:avLst>
          </a:prstGeom>
          <a:ln w="6350">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9813854" y="6180164"/>
            <a:ext cx="591826" cy="0"/>
          </a:xfrm>
          <a:prstGeom prst="straightConnector1">
            <a:avLst/>
          </a:prstGeom>
          <a:ln w="6350" cmpd="sng">
            <a:solidFill>
              <a:schemeClr val="bg1">
                <a:lumMod val="9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807670" y="6047651"/>
            <a:ext cx="620112" cy="273636"/>
          </a:xfrm>
          <a:prstGeom prst="rect">
            <a:avLst/>
          </a:prstGeom>
          <a:noFill/>
          <a:ln>
            <a:noFill/>
          </a:ln>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614" b="0" i="0" u="none" strike="noStrike" kern="0" cap="none" spc="0" normalizeH="0" baseline="0" noProof="0" dirty="0">
                <a:ln>
                  <a:noFill/>
                </a:ln>
                <a:solidFill>
                  <a:prstClr val="white">
                    <a:lumMod val="95000"/>
                  </a:prstClr>
                </a:solidFill>
                <a:effectLst/>
                <a:uLnTx/>
                <a:uFillTx/>
                <a:latin typeface="Segoe UI Semibold"/>
                <a:cs typeface="Segoe UI Semibold"/>
              </a:rPr>
              <a:t>Azure AD</a:t>
            </a:r>
          </a:p>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614" b="0" i="0" u="none" strike="noStrike" kern="0" cap="none" spc="0" normalizeH="0" baseline="0" noProof="0" dirty="0">
                <a:ln>
                  <a:noFill/>
                </a:ln>
                <a:solidFill>
                  <a:prstClr val="white">
                    <a:lumMod val="95000"/>
                  </a:prstClr>
                </a:solidFill>
                <a:effectLst/>
                <a:uLnTx/>
                <a:uFillTx/>
                <a:latin typeface="Segoe UI Semibold"/>
                <a:cs typeface="Segoe UI Semibold"/>
              </a:rPr>
              <a:t>Connect</a:t>
            </a:r>
          </a:p>
        </p:txBody>
      </p:sp>
      <p:sp>
        <p:nvSpPr>
          <p:cNvPr id="110" name="TextBox 109"/>
          <p:cNvSpPr txBox="1"/>
          <p:nvPr/>
        </p:nvSpPr>
        <p:spPr>
          <a:xfrm>
            <a:off x="4993249" y="3193968"/>
            <a:ext cx="909282"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Data Lake</a:t>
            </a:r>
          </a:p>
        </p:txBody>
      </p:sp>
      <p:sp>
        <p:nvSpPr>
          <p:cNvPr id="111" name="TextBox 110"/>
          <p:cNvSpPr txBox="1"/>
          <p:nvPr/>
        </p:nvSpPr>
        <p:spPr>
          <a:xfrm>
            <a:off x="5002447" y="3318603"/>
            <a:ext cx="882477" cy="179123"/>
          </a:xfrm>
          <a:prstGeom prst="rect">
            <a:avLst/>
          </a:prstGeom>
          <a:noFill/>
          <a:ln>
            <a:noFill/>
          </a:ln>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614" b="0" i="0" u="none" strike="noStrike" kern="0" cap="none" spc="0" normalizeH="0" baseline="0" noProof="0" dirty="0">
                <a:ln>
                  <a:noFill/>
                </a:ln>
                <a:solidFill>
                  <a:prstClr val="white">
                    <a:lumMod val="95000"/>
                  </a:prstClr>
                </a:solidFill>
                <a:effectLst/>
                <a:uLnTx/>
                <a:uFillTx/>
                <a:latin typeface="Segoe UI Semibold"/>
                <a:cs typeface="Segoe UI Semibold"/>
              </a:rPr>
              <a:t>Azure Blob/Tables</a:t>
            </a:r>
          </a:p>
        </p:txBody>
      </p:sp>
      <p:cxnSp>
        <p:nvCxnSpPr>
          <p:cNvPr id="112" name="Straight Arrow Connector 111"/>
          <p:cNvCxnSpPr/>
          <p:nvPr/>
        </p:nvCxnSpPr>
        <p:spPr>
          <a:xfrm>
            <a:off x="8809410" y="4720081"/>
            <a:ext cx="417880" cy="0"/>
          </a:xfrm>
          <a:prstGeom prst="straightConnector1">
            <a:avLst/>
          </a:prstGeom>
          <a:ln w="6350" cmpd="sng">
            <a:solidFill>
              <a:schemeClr val="bg1">
                <a:lumMod val="9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6740038" y="1853702"/>
            <a:ext cx="1174371" cy="0"/>
          </a:xfrm>
          <a:prstGeom prst="straightConnector1">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7665669" y="2896960"/>
            <a:ext cx="248740" cy="0"/>
          </a:xfrm>
          <a:prstGeom prst="straightConnector1">
            <a:avLst/>
          </a:prstGeom>
          <a:ln w="6350" cmpd="sng">
            <a:solidFill>
              <a:schemeClr val="bg1">
                <a:lumMod val="9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8804081" y="3210576"/>
            <a:ext cx="417880" cy="0"/>
          </a:xfrm>
          <a:prstGeom prst="straightConnector1">
            <a:avLst/>
          </a:prstGeom>
          <a:ln w="6350" cmpd="sng">
            <a:solidFill>
              <a:schemeClr val="bg1">
                <a:lumMod val="9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8796266" y="1172498"/>
            <a:ext cx="425695" cy="0"/>
          </a:xfrm>
          <a:prstGeom prst="straightConnector1">
            <a:avLst/>
          </a:prstGeom>
          <a:ln w="6350" cmpd="sng">
            <a:solidFill>
              <a:schemeClr val="bg1">
                <a:lumMod val="9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8815019" y="2200839"/>
            <a:ext cx="406943" cy="0"/>
          </a:xfrm>
          <a:prstGeom prst="straightConnector1">
            <a:avLst/>
          </a:prstGeom>
          <a:ln w="6350" cmpd="sng">
            <a:solidFill>
              <a:schemeClr val="bg1">
                <a:lumMod val="9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25" name="Group 224"/>
          <p:cNvGrpSpPr/>
          <p:nvPr/>
        </p:nvGrpSpPr>
        <p:grpSpPr>
          <a:xfrm>
            <a:off x="2623905" y="1578437"/>
            <a:ext cx="666606" cy="843161"/>
            <a:chOff x="2596174" y="2360760"/>
            <a:chExt cx="977689" cy="1236636"/>
          </a:xfrm>
        </p:grpSpPr>
        <p:sp>
          <p:nvSpPr>
            <p:cNvPr id="125" name="Oval 124"/>
            <p:cNvSpPr/>
            <p:nvPr/>
          </p:nvSpPr>
          <p:spPr bwMode="auto">
            <a:xfrm>
              <a:off x="2713261" y="2360760"/>
              <a:ext cx="742456" cy="742456"/>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125"/>
            <p:cNvSpPr>
              <a:spLocks noChangeAspect="1"/>
            </p:cNvSpPr>
            <p:nvPr/>
          </p:nvSpPr>
          <p:spPr>
            <a:xfrm rot="13546050" flipH="1" flipV="1">
              <a:off x="2885841" y="2525199"/>
              <a:ext cx="429885" cy="429885"/>
            </a:xfrm>
            <a:custGeom>
              <a:avLst/>
              <a:gdLst>
                <a:gd name="connsiteX0" fmla="*/ 590599 w 979968"/>
                <a:gd name="connsiteY0" fmla="*/ 464681 h 836966"/>
                <a:gd name="connsiteX1" fmla="*/ 590599 w 979968"/>
                <a:gd name="connsiteY1" fmla="*/ 365827 h 836966"/>
                <a:gd name="connsiteX2" fmla="*/ 881114 w 979968"/>
                <a:gd name="connsiteY2" fmla="*/ 365827 h 836966"/>
                <a:gd name="connsiteX3" fmla="*/ 881114 w 979968"/>
                <a:gd name="connsiteY3" fmla="*/ 316400 h 836966"/>
                <a:gd name="connsiteX4" fmla="*/ 979968 w 979968"/>
                <a:gd name="connsiteY4" fmla="*/ 415254 h 836966"/>
                <a:gd name="connsiteX5" fmla="*/ 881114 w 979968"/>
                <a:gd name="connsiteY5" fmla="*/ 514108 h 836966"/>
                <a:gd name="connsiteX6" fmla="*/ 881114 w 979968"/>
                <a:gd name="connsiteY6" fmla="*/ 464681 h 836966"/>
                <a:gd name="connsiteX7" fmla="*/ 389369 w 979968"/>
                <a:gd name="connsiteY7" fmla="*/ 290514 h 836966"/>
                <a:gd name="connsiteX8" fmla="*/ 438796 w 979968"/>
                <a:gd name="connsiteY8" fmla="*/ 290514 h 836966"/>
                <a:gd name="connsiteX9" fmla="*/ 438797 w 979968"/>
                <a:gd name="connsiteY9" fmla="*/ 0 h 836966"/>
                <a:gd name="connsiteX10" fmla="*/ 537651 w 979968"/>
                <a:gd name="connsiteY10" fmla="*/ 0 h 836966"/>
                <a:gd name="connsiteX11" fmla="*/ 537650 w 979968"/>
                <a:gd name="connsiteY11" fmla="*/ 290514 h 836966"/>
                <a:gd name="connsiteX12" fmla="*/ 587077 w 979968"/>
                <a:gd name="connsiteY12" fmla="*/ 290514 h 836966"/>
                <a:gd name="connsiteX13" fmla="*/ 488223 w 979968"/>
                <a:gd name="connsiteY13" fmla="*/ 389369 h 836966"/>
                <a:gd name="connsiteX14" fmla="*/ 389369 w 979968"/>
                <a:gd name="connsiteY14" fmla="*/ 546451 h 836966"/>
                <a:gd name="connsiteX15" fmla="*/ 488223 w 979968"/>
                <a:gd name="connsiteY15" fmla="*/ 447597 h 836966"/>
                <a:gd name="connsiteX16" fmla="*/ 587077 w 979968"/>
                <a:gd name="connsiteY16" fmla="*/ 546451 h 836966"/>
                <a:gd name="connsiteX17" fmla="*/ 537650 w 979968"/>
                <a:gd name="connsiteY17" fmla="*/ 546451 h 836966"/>
                <a:gd name="connsiteX18" fmla="*/ 537650 w 979968"/>
                <a:gd name="connsiteY18" fmla="*/ 836966 h 836966"/>
                <a:gd name="connsiteX19" fmla="*/ 438796 w 979968"/>
                <a:gd name="connsiteY19" fmla="*/ 836966 h 836966"/>
                <a:gd name="connsiteX20" fmla="*/ 438796 w 979968"/>
                <a:gd name="connsiteY20" fmla="*/ 546451 h 836966"/>
                <a:gd name="connsiteX21" fmla="*/ 0 w 979968"/>
                <a:gd name="connsiteY21" fmla="*/ 418483 h 836966"/>
                <a:gd name="connsiteX22" fmla="*/ 98854 w 979968"/>
                <a:gd name="connsiteY22" fmla="*/ 319629 h 836966"/>
                <a:gd name="connsiteX23" fmla="*/ 98854 w 979968"/>
                <a:gd name="connsiteY23" fmla="*/ 369056 h 836966"/>
                <a:gd name="connsiteX24" fmla="*/ 389369 w 979968"/>
                <a:gd name="connsiteY24" fmla="*/ 369056 h 836966"/>
                <a:gd name="connsiteX25" fmla="*/ 389369 w 979968"/>
                <a:gd name="connsiteY25" fmla="*/ 467910 h 836966"/>
                <a:gd name="connsiteX26" fmla="*/ 98854 w 979968"/>
                <a:gd name="connsiteY26" fmla="*/ 467910 h 836966"/>
                <a:gd name="connsiteX27" fmla="*/ 98854 w 979968"/>
                <a:gd name="connsiteY27" fmla="*/ 517337 h 83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9968" h="836966">
                  <a:moveTo>
                    <a:pt x="590599" y="464681"/>
                  </a:moveTo>
                  <a:lnTo>
                    <a:pt x="590599" y="365827"/>
                  </a:lnTo>
                  <a:lnTo>
                    <a:pt x="881114" y="365827"/>
                  </a:lnTo>
                  <a:lnTo>
                    <a:pt x="881114" y="316400"/>
                  </a:lnTo>
                  <a:lnTo>
                    <a:pt x="979968" y="415254"/>
                  </a:lnTo>
                  <a:lnTo>
                    <a:pt x="881114" y="514108"/>
                  </a:lnTo>
                  <a:lnTo>
                    <a:pt x="881114" y="464681"/>
                  </a:lnTo>
                  <a:close/>
                  <a:moveTo>
                    <a:pt x="389369" y="290514"/>
                  </a:moveTo>
                  <a:lnTo>
                    <a:pt x="438796" y="290514"/>
                  </a:lnTo>
                  <a:lnTo>
                    <a:pt x="438797" y="0"/>
                  </a:lnTo>
                  <a:lnTo>
                    <a:pt x="537651" y="0"/>
                  </a:lnTo>
                  <a:lnTo>
                    <a:pt x="537650" y="290514"/>
                  </a:lnTo>
                  <a:lnTo>
                    <a:pt x="587077" y="290514"/>
                  </a:lnTo>
                  <a:lnTo>
                    <a:pt x="488223" y="389369"/>
                  </a:lnTo>
                  <a:close/>
                  <a:moveTo>
                    <a:pt x="389369" y="546451"/>
                  </a:moveTo>
                  <a:lnTo>
                    <a:pt x="488223" y="447597"/>
                  </a:lnTo>
                  <a:lnTo>
                    <a:pt x="587077" y="546451"/>
                  </a:lnTo>
                  <a:lnTo>
                    <a:pt x="537650" y="546451"/>
                  </a:lnTo>
                  <a:lnTo>
                    <a:pt x="537650" y="836966"/>
                  </a:lnTo>
                  <a:lnTo>
                    <a:pt x="438796" y="836966"/>
                  </a:lnTo>
                  <a:lnTo>
                    <a:pt x="438796" y="546451"/>
                  </a:lnTo>
                  <a:close/>
                  <a:moveTo>
                    <a:pt x="0" y="418483"/>
                  </a:moveTo>
                  <a:lnTo>
                    <a:pt x="98854" y="319629"/>
                  </a:lnTo>
                  <a:lnTo>
                    <a:pt x="98854" y="369056"/>
                  </a:lnTo>
                  <a:lnTo>
                    <a:pt x="389369" y="369056"/>
                  </a:lnTo>
                  <a:lnTo>
                    <a:pt x="389369" y="467910"/>
                  </a:lnTo>
                  <a:lnTo>
                    <a:pt x="98854" y="467910"/>
                  </a:lnTo>
                  <a:lnTo>
                    <a:pt x="98854" y="51733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11719"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white">
                    <a:lumMod val="95000"/>
                  </a:prstClr>
                </a:solidFill>
                <a:effectLst/>
                <a:uLnTx/>
                <a:uFillTx/>
                <a:latin typeface="Calibri" panose="020F0502020204030204"/>
              </a:endParaRPr>
            </a:p>
          </p:txBody>
        </p:sp>
        <p:sp>
          <p:nvSpPr>
            <p:cNvPr id="129" name="TextBox 128"/>
            <p:cNvSpPr txBox="1"/>
            <p:nvPr/>
          </p:nvSpPr>
          <p:spPr>
            <a:xfrm>
              <a:off x="2596174" y="3134746"/>
              <a:ext cx="977689" cy="462650"/>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Field Gateway</a:t>
              </a:r>
            </a:p>
          </p:txBody>
        </p:sp>
      </p:grpSp>
      <p:grpSp>
        <p:nvGrpSpPr>
          <p:cNvPr id="200" name="Group 199"/>
          <p:cNvGrpSpPr/>
          <p:nvPr/>
        </p:nvGrpSpPr>
        <p:grpSpPr>
          <a:xfrm>
            <a:off x="3922640" y="3781334"/>
            <a:ext cx="666606" cy="810356"/>
            <a:chOff x="3824803" y="5655099"/>
            <a:chExt cx="977689" cy="1188522"/>
          </a:xfrm>
        </p:grpSpPr>
        <p:sp>
          <p:nvSpPr>
            <p:cNvPr id="131" name="Oval 130"/>
            <p:cNvSpPr/>
            <p:nvPr/>
          </p:nvSpPr>
          <p:spPr bwMode="auto">
            <a:xfrm>
              <a:off x="3929859" y="5655099"/>
              <a:ext cx="742456" cy="742456"/>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Freeform 131"/>
            <p:cNvSpPr>
              <a:spLocks noChangeAspect="1"/>
            </p:cNvSpPr>
            <p:nvPr/>
          </p:nvSpPr>
          <p:spPr>
            <a:xfrm rot="13546050" flipH="1" flipV="1">
              <a:off x="4102031" y="5823629"/>
              <a:ext cx="429885" cy="429885"/>
            </a:xfrm>
            <a:custGeom>
              <a:avLst/>
              <a:gdLst>
                <a:gd name="connsiteX0" fmla="*/ 590599 w 979968"/>
                <a:gd name="connsiteY0" fmla="*/ 464681 h 836966"/>
                <a:gd name="connsiteX1" fmla="*/ 590599 w 979968"/>
                <a:gd name="connsiteY1" fmla="*/ 365827 h 836966"/>
                <a:gd name="connsiteX2" fmla="*/ 881114 w 979968"/>
                <a:gd name="connsiteY2" fmla="*/ 365827 h 836966"/>
                <a:gd name="connsiteX3" fmla="*/ 881114 w 979968"/>
                <a:gd name="connsiteY3" fmla="*/ 316400 h 836966"/>
                <a:gd name="connsiteX4" fmla="*/ 979968 w 979968"/>
                <a:gd name="connsiteY4" fmla="*/ 415254 h 836966"/>
                <a:gd name="connsiteX5" fmla="*/ 881114 w 979968"/>
                <a:gd name="connsiteY5" fmla="*/ 514108 h 836966"/>
                <a:gd name="connsiteX6" fmla="*/ 881114 w 979968"/>
                <a:gd name="connsiteY6" fmla="*/ 464681 h 836966"/>
                <a:gd name="connsiteX7" fmla="*/ 389369 w 979968"/>
                <a:gd name="connsiteY7" fmla="*/ 290514 h 836966"/>
                <a:gd name="connsiteX8" fmla="*/ 438796 w 979968"/>
                <a:gd name="connsiteY8" fmla="*/ 290514 h 836966"/>
                <a:gd name="connsiteX9" fmla="*/ 438797 w 979968"/>
                <a:gd name="connsiteY9" fmla="*/ 0 h 836966"/>
                <a:gd name="connsiteX10" fmla="*/ 537651 w 979968"/>
                <a:gd name="connsiteY10" fmla="*/ 0 h 836966"/>
                <a:gd name="connsiteX11" fmla="*/ 537650 w 979968"/>
                <a:gd name="connsiteY11" fmla="*/ 290514 h 836966"/>
                <a:gd name="connsiteX12" fmla="*/ 587077 w 979968"/>
                <a:gd name="connsiteY12" fmla="*/ 290514 h 836966"/>
                <a:gd name="connsiteX13" fmla="*/ 488223 w 979968"/>
                <a:gd name="connsiteY13" fmla="*/ 389369 h 836966"/>
                <a:gd name="connsiteX14" fmla="*/ 389369 w 979968"/>
                <a:gd name="connsiteY14" fmla="*/ 546451 h 836966"/>
                <a:gd name="connsiteX15" fmla="*/ 488223 w 979968"/>
                <a:gd name="connsiteY15" fmla="*/ 447597 h 836966"/>
                <a:gd name="connsiteX16" fmla="*/ 587077 w 979968"/>
                <a:gd name="connsiteY16" fmla="*/ 546451 h 836966"/>
                <a:gd name="connsiteX17" fmla="*/ 537650 w 979968"/>
                <a:gd name="connsiteY17" fmla="*/ 546451 h 836966"/>
                <a:gd name="connsiteX18" fmla="*/ 537650 w 979968"/>
                <a:gd name="connsiteY18" fmla="*/ 836966 h 836966"/>
                <a:gd name="connsiteX19" fmla="*/ 438796 w 979968"/>
                <a:gd name="connsiteY19" fmla="*/ 836966 h 836966"/>
                <a:gd name="connsiteX20" fmla="*/ 438796 w 979968"/>
                <a:gd name="connsiteY20" fmla="*/ 546451 h 836966"/>
                <a:gd name="connsiteX21" fmla="*/ 0 w 979968"/>
                <a:gd name="connsiteY21" fmla="*/ 418483 h 836966"/>
                <a:gd name="connsiteX22" fmla="*/ 98854 w 979968"/>
                <a:gd name="connsiteY22" fmla="*/ 319629 h 836966"/>
                <a:gd name="connsiteX23" fmla="*/ 98854 w 979968"/>
                <a:gd name="connsiteY23" fmla="*/ 369056 h 836966"/>
                <a:gd name="connsiteX24" fmla="*/ 389369 w 979968"/>
                <a:gd name="connsiteY24" fmla="*/ 369056 h 836966"/>
                <a:gd name="connsiteX25" fmla="*/ 389369 w 979968"/>
                <a:gd name="connsiteY25" fmla="*/ 467910 h 836966"/>
                <a:gd name="connsiteX26" fmla="*/ 98854 w 979968"/>
                <a:gd name="connsiteY26" fmla="*/ 467910 h 836966"/>
                <a:gd name="connsiteX27" fmla="*/ 98854 w 979968"/>
                <a:gd name="connsiteY27" fmla="*/ 517337 h 83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9968" h="836966">
                  <a:moveTo>
                    <a:pt x="590599" y="464681"/>
                  </a:moveTo>
                  <a:lnTo>
                    <a:pt x="590599" y="365827"/>
                  </a:lnTo>
                  <a:lnTo>
                    <a:pt x="881114" y="365827"/>
                  </a:lnTo>
                  <a:lnTo>
                    <a:pt x="881114" y="316400"/>
                  </a:lnTo>
                  <a:lnTo>
                    <a:pt x="979968" y="415254"/>
                  </a:lnTo>
                  <a:lnTo>
                    <a:pt x="881114" y="514108"/>
                  </a:lnTo>
                  <a:lnTo>
                    <a:pt x="881114" y="464681"/>
                  </a:lnTo>
                  <a:close/>
                  <a:moveTo>
                    <a:pt x="389369" y="290514"/>
                  </a:moveTo>
                  <a:lnTo>
                    <a:pt x="438796" y="290514"/>
                  </a:lnTo>
                  <a:lnTo>
                    <a:pt x="438797" y="0"/>
                  </a:lnTo>
                  <a:lnTo>
                    <a:pt x="537651" y="0"/>
                  </a:lnTo>
                  <a:lnTo>
                    <a:pt x="537650" y="290514"/>
                  </a:lnTo>
                  <a:lnTo>
                    <a:pt x="587077" y="290514"/>
                  </a:lnTo>
                  <a:lnTo>
                    <a:pt x="488223" y="389369"/>
                  </a:lnTo>
                  <a:close/>
                  <a:moveTo>
                    <a:pt x="389369" y="546451"/>
                  </a:moveTo>
                  <a:lnTo>
                    <a:pt x="488223" y="447597"/>
                  </a:lnTo>
                  <a:lnTo>
                    <a:pt x="587077" y="546451"/>
                  </a:lnTo>
                  <a:lnTo>
                    <a:pt x="537650" y="546451"/>
                  </a:lnTo>
                  <a:lnTo>
                    <a:pt x="537650" y="836966"/>
                  </a:lnTo>
                  <a:lnTo>
                    <a:pt x="438796" y="836966"/>
                  </a:lnTo>
                  <a:lnTo>
                    <a:pt x="438796" y="546451"/>
                  </a:lnTo>
                  <a:close/>
                  <a:moveTo>
                    <a:pt x="0" y="418483"/>
                  </a:moveTo>
                  <a:lnTo>
                    <a:pt x="98854" y="319629"/>
                  </a:lnTo>
                  <a:lnTo>
                    <a:pt x="98854" y="369056"/>
                  </a:lnTo>
                  <a:lnTo>
                    <a:pt x="389369" y="369056"/>
                  </a:lnTo>
                  <a:lnTo>
                    <a:pt x="389369" y="467910"/>
                  </a:lnTo>
                  <a:lnTo>
                    <a:pt x="98854" y="467910"/>
                  </a:lnTo>
                  <a:lnTo>
                    <a:pt x="98854" y="51733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11719"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white">
                    <a:lumMod val="95000"/>
                  </a:prstClr>
                </a:solidFill>
                <a:effectLst/>
                <a:uLnTx/>
                <a:uFillTx/>
                <a:latin typeface="Calibri" panose="020F0502020204030204"/>
              </a:endParaRPr>
            </a:p>
          </p:txBody>
        </p:sp>
        <p:sp>
          <p:nvSpPr>
            <p:cNvPr id="133" name="TextBox 132"/>
            <p:cNvSpPr txBox="1"/>
            <p:nvPr/>
          </p:nvSpPr>
          <p:spPr>
            <a:xfrm>
              <a:off x="3824803" y="6380971"/>
              <a:ext cx="977689" cy="462650"/>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Cloud Gateway</a:t>
              </a:r>
            </a:p>
          </p:txBody>
        </p:sp>
      </p:grpSp>
      <p:cxnSp>
        <p:nvCxnSpPr>
          <p:cNvPr id="134" name="Straight Arrow Connector 133"/>
          <p:cNvCxnSpPr/>
          <p:nvPr/>
        </p:nvCxnSpPr>
        <p:spPr>
          <a:xfrm flipH="1">
            <a:off x="3103341" y="4311765"/>
            <a:ext cx="862857" cy="835198"/>
          </a:xfrm>
          <a:prstGeom prst="straightConnector1">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8388983" y="132304"/>
            <a:ext cx="3553822" cy="344069"/>
          </a:xfrm>
          <a:prstGeom prst="rect">
            <a:avLst/>
          </a:prstGeom>
        </p:spPr>
        <p:txBody>
          <a:bodyPr wrap="square">
            <a:spAutoFit/>
          </a:bodyPr>
          <a:lstStyle/>
          <a:p>
            <a:pPr marL="0" marR="0" lvl="0" indent="0" defTabSz="311719" eaLnBrk="1" fontAlgn="auto" latinLnBrk="0" hangingPunct="1">
              <a:lnSpc>
                <a:spcPct val="100000"/>
              </a:lnSpc>
              <a:spcBef>
                <a:spcPts val="0"/>
              </a:spcBef>
              <a:spcAft>
                <a:spcPts val="0"/>
              </a:spcAft>
              <a:buClrTx/>
              <a:buSzTx/>
              <a:buFontTx/>
              <a:buNone/>
              <a:tabLst/>
              <a:defRPr/>
            </a:pPr>
            <a:r>
              <a:rPr kumimoji="0" lang="en-US" sz="1636" b="0" i="0" u="none" strike="noStrike" kern="0" cap="none" spc="0" normalizeH="0" baseline="0" noProof="0" dirty="0">
                <a:ln>
                  <a:noFill/>
                </a:ln>
                <a:solidFill>
                  <a:srgbClr val="00B0F0"/>
                </a:solidFill>
                <a:effectLst/>
                <a:uLnTx/>
                <a:uFillTx/>
                <a:latin typeface="Segoe UI Semibold" panose="020B0702040204020203" pitchFamily="34" charset="0"/>
                <a:cs typeface="Segoe UI Semibold" panose="020B0702040204020203" pitchFamily="34" charset="0"/>
              </a:rPr>
              <a:t>Azure </a:t>
            </a:r>
            <a:r>
              <a:rPr kumimoji="0" lang="en-US" sz="1636" b="0" i="0" u="none" strike="noStrike" kern="0" cap="none" spc="0" normalizeH="0" baseline="0" noProof="0" dirty="0" err="1">
                <a:ln>
                  <a:noFill/>
                </a:ln>
                <a:solidFill>
                  <a:srgbClr val="00B0F0"/>
                </a:solidFill>
                <a:effectLst/>
                <a:uLnTx/>
                <a:uFillTx/>
                <a:latin typeface="Segoe UI Semibold" panose="020B0702040204020203" pitchFamily="34" charset="0"/>
                <a:cs typeface="Segoe UI Semibold" panose="020B0702040204020203" pitchFamily="34" charset="0"/>
              </a:rPr>
              <a:t>IoT</a:t>
            </a:r>
            <a:r>
              <a:rPr kumimoji="0" lang="en-US" sz="1636" b="0" i="0" u="none" strike="noStrike" kern="0" cap="none" spc="0" normalizeH="0" baseline="0" noProof="0" dirty="0">
                <a:ln>
                  <a:noFill/>
                </a:ln>
                <a:solidFill>
                  <a:srgbClr val="00B0F0"/>
                </a:solidFill>
                <a:effectLst/>
                <a:uLnTx/>
                <a:uFillTx/>
                <a:latin typeface="Segoe UI Semibold" panose="020B0702040204020203" pitchFamily="34" charset="0"/>
                <a:cs typeface="Segoe UI Semibold" panose="020B0702040204020203" pitchFamily="34" charset="0"/>
              </a:rPr>
              <a:t> Reference Architecture</a:t>
            </a:r>
            <a:endParaRPr kumimoji="0" lang="en-US" sz="1636"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2421077" y="5598940"/>
            <a:ext cx="827711" cy="546275"/>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Building Management &amp; Integration System</a:t>
            </a:r>
          </a:p>
        </p:txBody>
      </p:sp>
      <p:sp>
        <p:nvSpPr>
          <p:cNvPr id="147" name="Oval 146"/>
          <p:cNvSpPr/>
          <p:nvPr/>
        </p:nvSpPr>
        <p:spPr bwMode="auto">
          <a:xfrm>
            <a:off x="2633777" y="5089318"/>
            <a:ext cx="506220" cy="506220"/>
          </a:xfrm>
          <a:prstGeom prst="ellipse">
            <a:avLst/>
          </a:prstGeom>
          <a:solidFill>
            <a:srgbClr val="7ABC32"/>
          </a:solidFill>
          <a:ln>
            <a:solidFill>
              <a:schemeClr val="bg1">
                <a:lumMod val="9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Freeform 147"/>
          <p:cNvSpPr>
            <a:spLocks noChangeAspect="1"/>
          </p:cNvSpPr>
          <p:nvPr/>
        </p:nvSpPr>
        <p:spPr>
          <a:xfrm flipH="1">
            <a:off x="2746033" y="5184765"/>
            <a:ext cx="281710" cy="304517"/>
          </a:xfrm>
          <a:custGeom>
            <a:avLst/>
            <a:gdLst>
              <a:gd name="connsiteX0" fmla="*/ 106037 w 1859252"/>
              <a:gd name="connsiteY0" fmla="*/ 1572825 h 2009775"/>
              <a:gd name="connsiteX1" fmla="*/ 106037 w 1859252"/>
              <a:gd name="connsiteY1" fmla="*/ 1797259 h 2009775"/>
              <a:gd name="connsiteX2" fmla="*/ 200271 w 1859252"/>
              <a:gd name="connsiteY2" fmla="*/ 1797259 h 2009775"/>
              <a:gd name="connsiteX3" fmla="*/ 200271 w 1859252"/>
              <a:gd name="connsiteY3" fmla="*/ 1572825 h 2009775"/>
              <a:gd name="connsiteX4" fmla="*/ 621080 w 1859252"/>
              <a:gd name="connsiteY4" fmla="*/ 1537012 h 2009775"/>
              <a:gd name="connsiteX5" fmla="*/ 667633 w 1859252"/>
              <a:gd name="connsiteY5" fmla="*/ 1601669 h 2009775"/>
              <a:gd name="connsiteX6" fmla="*/ 602980 w 1859252"/>
              <a:gd name="connsiteY6" fmla="*/ 1648228 h 2009775"/>
              <a:gd name="connsiteX7" fmla="*/ 556426 w 1859252"/>
              <a:gd name="connsiteY7" fmla="*/ 1583570 h 2009775"/>
              <a:gd name="connsiteX8" fmla="*/ 621080 w 1859252"/>
              <a:gd name="connsiteY8" fmla="*/ 1537012 h 2009775"/>
              <a:gd name="connsiteX9" fmla="*/ 630406 w 1859252"/>
              <a:gd name="connsiteY9" fmla="*/ 1479709 h 2009775"/>
              <a:gd name="connsiteX10" fmla="*/ 499119 w 1859252"/>
              <a:gd name="connsiteY10" fmla="*/ 1574244 h 2009775"/>
              <a:gd name="connsiteX11" fmla="*/ 593654 w 1859252"/>
              <a:gd name="connsiteY11" fmla="*/ 1705530 h 2009775"/>
              <a:gd name="connsiteX12" fmla="*/ 724940 w 1859252"/>
              <a:gd name="connsiteY12" fmla="*/ 1610995 h 2009775"/>
              <a:gd name="connsiteX13" fmla="*/ 630406 w 1859252"/>
              <a:gd name="connsiteY13" fmla="*/ 1479709 h 2009775"/>
              <a:gd name="connsiteX14" fmla="*/ 638787 w 1859252"/>
              <a:gd name="connsiteY14" fmla="*/ 1428209 h 2009775"/>
              <a:gd name="connsiteX15" fmla="*/ 776441 w 1859252"/>
              <a:gd name="connsiteY15" fmla="*/ 1619377 h 2009775"/>
              <a:gd name="connsiteX16" fmla="*/ 585272 w 1859252"/>
              <a:gd name="connsiteY16" fmla="*/ 1757030 h 2009775"/>
              <a:gd name="connsiteX17" fmla="*/ 447619 w 1859252"/>
              <a:gd name="connsiteY17" fmla="*/ 1565862 h 2009775"/>
              <a:gd name="connsiteX18" fmla="*/ 638787 w 1859252"/>
              <a:gd name="connsiteY18" fmla="*/ 1428209 h 2009775"/>
              <a:gd name="connsiteX19" fmla="*/ 612079 w 1859252"/>
              <a:gd name="connsiteY19" fmla="*/ 1318596 h 2009775"/>
              <a:gd name="connsiteX20" fmla="*/ 609035 w 1859252"/>
              <a:gd name="connsiteY20" fmla="*/ 1329954 h 2009775"/>
              <a:gd name="connsiteX21" fmla="*/ 526255 w 1859252"/>
              <a:gd name="connsiteY21" fmla="*/ 1377631 h 2009775"/>
              <a:gd name="connsiteX22" fmla="*/ 486618 w 1859252"/>
              <a:gd name="connsiteY22" fmla="*/ 1358101 h 2009775"/>
              <a:gd name="connsiteX23" fmla="*/ 481717 w 1859252"/>
              <a:gd name="connsiteY23" fmla="*/ 1352508 h 2009775"/>
              <a:gd name="connsiteX24" fmla="*/ 451748 w 1859252"/>
              <a:gd name="connsiteY24" fmla="*/ 1370009 h 2009775"/>
              <a:gd name="connsiteX25" fmla="*/ 425370 w 1859252"/>
              <a:gd name="connsiteY25" fmla="*/ 1393129 h 2009775"/>
              <a:gd name="connsiteX26" fmla="*/ 428467 w 1859252"/>
              <a:gd name="connsiteY26" fmla="*/ 1396663 h 2009775"/>
              <a:gd name="connsiteX27" fmla="*/ 441732 w 1859252"/>
              <a:gd name="connsiteY27" fmla="*/ 1452974 h 2009775"/>
              <a:gd name="connsiteX28" fmla="*/ 354988 w 1859252"/>
              <a:gd name="connsiteY28" fmla="*/ 1515440 h 2009775"/>
              <a:gd name="connsiteX29" fmla="*/ 349503 w 1859252"/>
              <a:gd name="connsiteY29" fmla="*/ 1513970 h 2009775"/>
              <a:gd name="connsiteX30" fmla="*/ 347196 w 1859252"/>
              <a:gd name="connsiteY30" fmla="*/ 1521102 h 2009775"/>
              <a:gd name="connsiteX31" fmla="*/ 341293 w 1859252"/>
              <a:gd name="connsiteY31" fmla="*/ 1548558 h 2009775"/>
              <a:gd name="connsiteX32" fmla="*/ 338185 w 1859252"/>
              <a:gd name="connsiteY32" fmla="*/ 1576468 h 2009775"/>
              <a:gd name="connsiteX33" fmla="*/ 338102 w 1859252"/>
              <a:gd name="connsiteY33" fmla="*/ 1584895 h 2009775"/>
              <a:gd name="connsiteX34" fmla="*/ 342982 w 1859252"/>
              <a:gd name="connsiteY34" fmla="*/ 1585193 h 2009775"/>
              <a:gd name="connsiteX35" fmla="*/ 405441 w 1859252"/>
              <a:gd name="connsiteY35" fmla="*/ 1671941 h 2009775"/>
              <a:gd name="connsiteX36" fmla="*/ 375005 w 1859252"/>
              <a:gd name="connsiteY36" fmla="*/ 1721139 h 2009775"/>
              <a:gd name="connsiteX37" fmla="*/ 371927 w 1859252"/>
              <a:gd name="connsiteY37" fmla="*/ 1722937 h 2009775"/>
              <a:gd name="connsiteX38" fmla="*/ 389431 w 1859252"/>
              <a:gd name="connsiteY38" fmla="*/ 1752917 h 2009775"/>
              <a:gd name="connsiteX39" fmla="*/ 411962 w 1859252"/>
              <a:gd name="connsiteY39" fmla="*/ 1778628 h 2009775"/>
              <a:gd name="connsiteX40" fmla="*/ 417920 w 1859252"/>
              <a:gd name="connsiteY40" fmla="*/ 1775149 h 2009775"/>
              <a:gd name="connsiteX41" fmla="*/ 461704 w 1859252"/>
              <a:gd name="connsiteY41" fmla="*/ 1769195 h 2009775"/>
              <a:gd name="connsiteX42" fmla="*/ 525094 w 1859252"/>
              <a:gd name="connsiteY42" fmla="*/ 1840661 h 2009775"/>
              <a:gd name="connsiteX43" fmla="*/ 524387 w 1859252"/>
              <a:gd name="connsiteY43" fmla="*/ 1852259 h 2009775"/>
              <a:gd name="connsiteX44" fmla="*/ 540511 w 1859252"/>
              <a:gd name="connsiteY44" fmla="*/ 1857474 h 2009775"/>
              <a:gd name="connsiteX45" fmla="*/ 567965 w 1859252"/>
              <a:gd name="connsiteY45" fmla="*/ 1863377 h 2009775"/>
              <a:gd name="connsiteX46" fmla="*/ 595874 w 1859252"/>
              <a:gd name="connsiteY46" fmla="*/ 1866484 h 2009775"/>
              <a:gd name="connsiteX47" fmla="*/ 607606 w 1859252"/>
              <a:gd name="connsiteY47" fmla="*/ 1866600 h 2009775"/>
              <a:gd name="connsiteX48" fmla="*/ 610818 w 1859252"/>
              <a:gd name="connsiteY48" fmla="*/ 1854612 h 2009775"/>
              <a:gd name="connsiteX49" fmla="*/ 693598 w 1859252"/>
              <a:gd name="connsiteY49" fmla="*/ 1806936 h 2009775"/>
              <a:gd name="connsiteX50" fmla="*/ 733235 w 1859252"/>
              <a:gd name="connsiteY50" fmla="*/ 1826466 h 2009775"/>
              <a:gd name="connsiteX51" fmla="*/ 739949 w 1859252"/>
              <a:gd name="connsiteY51" fmla="*/ 1834128 h 2009775"/>
              <a:gd name="connsiteX52" fmla="*/ 772311 w 1859252"/>
              <a:gd name="connsiteY52" fmla="*/ 1815230 h 2009775"/>
              <a:gd name="connsiteX53" fmla="*/ 798421 w 1859252"/>
              <a:gd name="connsiteY53" fmla="*/ 1792346 h 2009775"/>
              <a:gd name="connsiteX54" fmla="*/ 796075 w 1859252"/>
              <a:gd name="connsiteY54" fmla="*/ 1789667 h 2009775"/>
              <a:gd name="connsiteX55" fmla="*/ 782810 w 1859252"/>
              <a:gd name="connsiteY55" fmla="*/ 1733357 h 2009775"/>
              <a:gd name="connsiteX56" fmla="*/ 869553 w 1859252"/>
              <a:gd name="connsiteY56" fmla="*/ 1670891 h 2009775"/>
              <a:gd name="connsiteX57" fmla="*/ 874271 w 1859252"/>
              <a:gd name="connsiteY57" fmla="*/ 1672155 h 2009775"/>
              <a:gd name="connsiteX58" fmla="*/ 876864 w 1859252"/>
              <a:gd name="connsiteY58" fmla="*/ 1664137 h 2009775"/>
              <a:gd name="connsiteX59" fmla="*/ 882767 w 1859252"/>
              <a:gd name="connsiteY59" fmla="*/ 1636681 h 2009775"/>
              <a:gd name="connsiteX60" fmla="*/ 885874 w 1859252"/>
              <a:gd name="connsiteY60" fmla="*/ 1608770 h 2009775"/>
              <a:gd name="connsiteX61" fmla="*/ 885948 w 1859252"/>
              <a:gd name="connsiteY61" fmla="*/ 1601326 h 2009775"/>
              <a:gd name="connsiteX62" fmla="*/ 880271 w 1859252"/>
              <a:gd name="connsiteY62" fmla="*/ 1600980 h 2009775"/>
              <a:gd name="connsiteX63" fmla="*/ 817812 w 1859252"/>
              <a:gd name="connsiteY63" fmla="*/ 1514232 h 2009775"/>
              <a:gd name="connsiteX64" fmla="*/ 848248 w 1859252"/>
              <a:gd name="connsiteY64" fmla="*/ 1465033 h 2009775"/>
              <a:gd name="connsiteX65" fmla="*/ 852334 w 1859252"/>
              <a:gd name="connsiteY65" fmla="*/ 1462647 h 2009775"/>
              <a:gd name="connsiteX66" fmla="*/ 834628 w 1859252"/>
              <a:gd name="connsiteY66" fmla="*/ 1432322 h 2009775"/>
              <a:gd name="connsiteX67" fmla="*/ 809930 w 1859252"/>
              <a:gd name="connsiteY67" fmla="*/ 1404137 h 2009775"/>
              <a:gd name="connsiteX68" fmla="*/ 801132 w 1859252"/>
              <a:gd name="connsiteY68" fmla="*/ 1409275 h 2009775"/>
              <a:gd name="connsiteX69" fmla="*/ 757348 w 1859252"/>
              <a:gd name="connsiteY69" fmla="*/ 1415229 h 2009775"/>
              <a:gd name="connsiteX70" fmla="*/ 693957 w 1859252"/>
              <a:gd name="connsiteY70" fmla="*/ 1343763 h 2009775"/>
              <a:gd name="connsiteX71" fmla="*/ 694712 w 1859252"/>
              <a:gd name="connsiteY71" fmla="*/ 1331376 h 2009775"/>
              <a:gd name="connsiteX72" fmla="*/ 683549 w 1859252"/>
              <a:gd name="connsiteY72" fmla="*/ 1327765 h 2009775"/>
              <a:gd name="connsiteX73" fmla="*/ 656095 w 1859252"/>
              <a:gd name="connsiteY73" fmla="*/ 1321863 h 2009775"/>
              <a:gd name="connsiteX74" fmla="*/ 628186 w 1859252"/>
              <a:gd name="connsiteY74" fmla="*/ 1318755 h 2009775"/>
              <a:gd name="connsiteX75" fmla="*/ 106037 w 1859252"/>
              <a:gd name="connsiteY75" fmla="*/ 1295070 h 2009775"/>
              <a:gd name="connsiteX76" fmla="*/ 106037 w 1859252"/>
              <a:gd name="connsiteY76" fmla="*/ 1519504 h 2009775"/>
              <a:gd name="connsiteX77" fmla="*/ 200271 w 1859252"/>
              <a:gd name="connsiteY77" fmla="*/ 1519504 h 2009775"/>
              <a:gd name="connsiteX78" fmla="*/ 200271 w 1859252"/>
              <a:gd name="connsiteY78" fmla="*/ 1295070 h 2009775"/>
              <a:gd name="connsiteX79" fmla="*/ 1288682 w 1859252"/>
              <a:gd name="connsiteY79" fmla="*/ 1186707 h 2009775"/>
              <a:gd name="connsiteX80" fmla="*/ 1366538 w 1859252"/>
              <a:gd name="connsiteY80" fmla="*/ 1294839 h 2009775"/>
              <a:gd name="connsiteX81" fmla="*/ 1258412 w 1859252"/>
              <a:gd name="connsiteY81" fmla="*/ 1372702 h 2009775"/>
              <a:gd name="connsiteX82" fmla="*/ 1180557 w 1859252"/>
              <a:gd name="connsiteY82" fmla="*/ 1264571 h 2009775"/>
              <a:gd name="connsiteX83" fmla="*/ 1288682 w 1859252"/>
              <a:gd name="connsiteY83" fmla="*/ 1186707 h 2009775"/>
              <a:gd name="connsiteX84" fmla="*/ 1265599 w 1859252"/>
              <a:gd name="connsiteY84" fmla="*/ 1088518 h 2009775"/>
              <a:gd name="connsiteX85" fmla="*/ 1084719 w 1859252"/>
              <a:gd name="connsiteY85" fmla="*/ 1248973 h 2009775"/>
              <a:gd name="connsiteX86" fmla="*/ 1242816 w 1859252"/>
              <a:gd name="connsiteY86" fmla="*/ 1468533 h 2009775"/>
              <a:gd name="connsiteX87" fmla="*/ 1462376 w 1859252"/>
              <a:gd name="connsiteY87" fmla="*/ 1310436 h 2009775"/>
              <a:gd name="connsiteX88" fmla="*/ 1304279 w 1859252"/>
              <a:gd name="connsiteY88" fmla="*/ 1090875 h 2009775"/>
              <a:gd name="connsiteX89" fmla="*/ 1265599 w 1859252"/>
              <a:gd name="connsiteY89" fmla="*/ 1088518 h 2009775"/>
              <a:gd name="connsiteX90" fmla="*/ 1261974 w 1859252"/>
              <a:gd name="connsiteY90" fmla="*/ 1001316 h 2009775"/>
              <a:gd name="connsiteX91" fmla="*/ 1318296 w 1859252"/>
              <a:gd name="connsiteY91" fmla="*/ 1004748 h 2009775"/>
              <a:gd name="connsiteX92" fmla="*/ 1548504 w 1859252"/>
              <a:gd name="connsiteY92" fmla="*/ 1324453 h 2009775"/>
              <a:gd name="connsiteX93" fmla="*/ 1228799 w 1859252"/>
              <a:gd name="connsiteY93" fmla="*/ 1554661 h 2009775"/>
              <a:gd name="connsiteX94" fmla="*/ 998591 w 1859252"/>
              <a:gd name="connsiteY94" fmla="*/ 1234956 h 2009775"/>
              <a:gd name="connsiteX95" fmla="*/ 1261974 w 1859252"/>
              <a:gd name="connsiteY95" fmla="*/ 1001316 h 2009775"/>
              <a:gd name="connsiteX96" fmla="*/ 1273629 w 1859252"/>
              <a:gd name="connsiteY96" fmla="*/ 821434 h 2009775"/>
              <a:gd name="connsiteX97" fmla="*/ 1268540 w 1859252"/>
              <a:gd name="connsiteY97" fmla="*/ 840429 h 2009775"/>
              <a:gd name="connsiteX98" fmla="*/ 1130099 w 1859252"/>
              <a:gd name="connsiteY98" fmla="*/ 920162 h 2009775"/>
              <a:gd name="connsiteX99" fmla="*/ 1063812 w 1859252"/>
              <a:gd name="connsiteY99" fmla="*/ 887500 h 2009775"/>
              <a:gd name="connsiteX100" fmla="*/ 1055616 w 1859252"/>
              <a:gd name="connsiteY100" fmla="*/ 878148 h 2009775"/>
              <a:gd name="connsiteX101" fmla="*/ 1005497 w 1859252"/>
              <a:gd name="connsiteY101" fmla="*/ 907416 h 2009775"/>
              <a:gd name="connsiteX102" fmla="*/ 961382 w 1859252"/>
              <a:gd name="connsiteY102" fmla="*/ 946081 h 2009775"/>
              <a:gd name="connsiteX103" fmla="*/ 966562 w 1859252"/>
              <a:gd name="connsiteY103" fmla="*/ 951991 h 2009775"/>
              <a:gd name="connsiteX104" fmla="*/ 988745 w 1859252"/>
              <a:gd name="connsiteY104" fmla="*/ 1046164 h 2009775"/>
              <a:gd name="connsiteX105" fmla="*/ 843677 w 1859252"/>
              <a:gd name="connsiteY105" fmla="*/ 1150631 h 2009775"/>
              <a:gd name="connsiteX106" fmla="*/ 834503 w 1859252"/>
              <a:gd name="connsiteY106" fmla="*/ 1148172 h 2009775"/>
              <a:gd name="connsiteX107" fmla="*/ 830646 w 1859252"/>
              <a:gd name="connsiteY107" fmla="*/ 1160100 h 2009775"/>
              <a:gd name="connsiteX108" fmla="*/ 820774 w 1859252"/>
              <a:gd name="connsiteY108" fmla="*/ 1206016 h 2009775"/>
              <a:gd name="connsiteX109" fmla="*/ 815576 w 1859252"/>
              <a:gd name="connsiteY109" fmla="*/ 1252694 h 2009775"/>
              <a:gd name="connsiteX110" fmla="*/ 815437 w 1859252"/>
              <a:gd name="connsiteY110" fmla="*/ 1266786 h 2009775"/>
              <a:gd name="connsiteX111" fmla="*/ 823599 w 1859252"/>
              <a:gd name="connsiteY111" fmla="*/ 1267283 h 2009775"/>
              <a:gd name="connsiteX112" fmla="*/ 928054 w 1859252"/>
              <a:gd name="connsiteY112" fmla="*/ 1412359 h 2009775"/>
              <a:gd name="connsiteX113" fmla="*/ 877154 w 1859252"/>
              <a:gd name="connsiteY113" fmla="*/ 1494638 h 2009775"/>
              <a:gd name="connsiteX114" fmla="*/ 872005 w 1859252"/>
              <a:gd name="connsiteY114" fmla="*/ 1497644 h 2009775"/>
              <a:gd name="connsiteX115" fmla="*/ 901279 w 1859252"/>
              <a:gd name="connsiteY115" fmla="*/ 1547782 h 2009775"/>
              <a:gd name="connsiteX116" fmla="*/ 938959 w 1859252"/>
              <a:gd name="connsiteY116" fmla="*/ 1590780 h 2009775"/>
              <a:gd name="connsiteX117" fmla="*/ 948922 w 1859252"/>
              <a:gd name="connsiteY117" fmla="*/ 1584962 h 2009775"/>
              <a:gd name="connsiteX118" fmla="*/ 1022145 w 1859252"/>
              <a:gd name="connsiteY118" fmla="*/ 1575006 h 2009775"/>
              <a:gd name="connsiteX119" fmla="*/ 1128159 w 1859252"/>
              <a:gd name="connsiteY119" fmla="*/ 1694523 h 2009775"/>
              <a:gd name="connsiteX120" fmla="*/ 1126976 w 1859252"/>
              <a:gd name="connsiteY120" fmla="*/ 1713919 h 2009775"/>
              <a:gd name="connsiteX121" fmla="*/ 1153941 w 1859252"/>
              <a:gd name="connsiteY121" fmla="*/ 1722640 h 2009775"/>
              <a:gd name="connsiteX122" fmla="*/ 1199854 w 1859252"/>
              <a:gd name="connsiteY122" fmla="*/ 1732512 h 2009775"/>
              <a:gd name="connsiteX123" fmla="*/ 1246529 w 1859252"/>
              <a:gd name="connsiteY123" fmla="*/ 1737708 h 2009775"/>
              <a:gd name="connsiteX124" fmla="*/ 1266149 w 1859252"/>
              <a:gd name="connsiteY124" fmla="*/ 1737902 h 2009775"/>
              <a:gd name="connsiteX125" fmla="*/ 1271521 w 1859252"/>
              <a:gd name="connsiteY125" fmla="*/ 1717855 h 2009775"/>
              <a:gd name="connsiteX126" fmla="*/ 1409961 w 1859252"/>
              <a:gd name="connsiteY126" fmla="*/ 1638122 h 2009775"/>
              <a:gd name="connsiteX127" fmla="*/ 1476248 w 1859252"/>
              <a:gd name="connsiteY127" fmla="*/ 1670783 h 2009775"/>
              <a:gd name="connsiteX128" fmla="*/ 1487478 w 1859252"/>
              <a:gd name="connsiteY128" fmla="*/ 1683598 h 2009775"/>
              <a:gd name="connsiteX129" fmla="*/ 1541598 w 1859252"/>
              <a:gd name="connsiteY129" fmla="*/ 1651993 h 2009775"/>
              <a:gd name="connsiteX130" fmla="*/ 1585265 w 1859252"/>
              <a:gd name="connsiteY130" fmla="*/ 1613721 h 2009775"/>
              <a:gd name="connsiteX131" fmla="*/ 1581340 w 1859252"/>
              <a:gd name="connsiteY131" fmla="*/ 1609243 h 2009775"/>
              <a:gd name="connsiteX132" fmla="*/ 1559157 w 1859252"/>
              <a:gd name="connsiteY132" fmla="*/ 1515070 h 2009775"/>
              <a:gd name="connsiteX133" fmla="*/ 1704225 w 1859252"/>
              <a:gd name="connsiteY133" fmla="*/ 1410603 h 2009775"/>
              <a:gd name="connsiteX134" fmla="*/ 1712114 w 1859252"/>
              <a:gd name="connsiteY134" fmla="*/ 1412717 h 2009775"/>
              <a:gd name="connsiteX135" fmla="*/ 1716450 w 1859252"/>
              <a:gd name="connsiteY135" fmla="*/ 1399309 h 2009775"/>
              <a:gd name="connsiteX136" fmla="*/ 1726322 w 1859252"/>
              <a:gd name="connsiteY136" fmla="*/ 1353392 h 2009775"/>
              <a:gd name="connsiteX137" fmla="*/ 1731519 w 1859252"/>
              <a:gd name="connsiteY137" fmla="*/ 1306715 h 2009775"/>
              <a:gd name="connsiteX138" fmla="*/ 1731643 w 1859252"/>
              <a:gd name="connsiteY138" fmla="*/ 1294264 h 2009775"/>
              <a:gd name="connsiteX139" fmla="*/ 1722149 w 1859252"/>
              <a:gd name="connsiteY139" fmla="*/ 1293686 h 2009775"/>
              <a:gd name="connsiteX140" fmla="*/ 1617694 w 1859252"/>
              <a:gd name="connsiteY140" fmla="*/ 1148610 h 2009775"/>
              <a:gd name="connsiteX141" fmla="*/ 1668594 w 1859252"/>
              <a:gd name="connsiteY141" fmla="*/ 1066331 h 2009775"/>
              <a:gd name="connsiteX142" fmla="*/ 1675427 w 1859252"/>
              <a:gd name="connsiteY142" fmla="*/ 1062341 h 2009775"/>
              <a:gd name="connsiteX143" fmla="*/ 1645817 w 1859252"/>
              <a:gd name="connsiteY143" fmla="*/ 1011626 h 2009775"/>
              <a:gd name="connsiteX144" fmla="*/ 1604511 w 1859252"/>
              <a:gd name="connsiteY144" fmla="*/ 964491 h 2009775"/>
              <a:gd name="connsiteX145" fmla="*/ 1589797 w 1859252"/>
              <a:gd name="connsiteY145" fmla="*/ 973083 h 2009775"/>
              <a:gd name="connsiteX146" fmla="*/ 1516574 w 1859252"/>
              <a:gd name="connsiteY146" fmla="*/ 983040 h 2009775"/>
              <a:gd name="connsiteX147" fmla="*/ 1410561 w 1859252"/>
              <a:gd name="connsiteY147" fmla="*/ 863523 h 2009775"/>
              <a:gd name="connsiteX148" fmla="*/ 1411824 w 1859252"/>
              <a:gd name="connsiteY148" fmla="*/ 842806 h 2009775"/>
              <a:gd name="connsiteX149" fmla="*/ 1393155 w 1859252"/>
              <a:gd name="connsiteY149" fmla="*/ 836768 h 2009775"/>
              <a:gd name="connsiteX150" fmla="*/ 1347241 w 1859252"/>
              <a:gd name="connsiteY150" fmla="*/ 826896 h 2009775"/>
              <a:gd name="connsiteX151" fmla="*/ 1300567 w 1859252"/>
              <a:gd name="connsiteY151" fmla="*/ 821700 h 2009775"/>
              <a:gd name="connsiteX152" fmla="*/ 731283 w 1859252"/>
              <a:gd name="connsiteY152" fmla="*/ 704620 h 2009775"/>
              <a:gd name="connsiteX153" fmla="*/ 731283 w 1859252"/>
              <a:gd name="connsiteY153" fmla="*/ 929054 h 2009775"/>
              <a:gd name="connsiteX154" fmla="*/ 825517 w 1859252"/>
              <a:gd name="connsiteY154" fmla="*/ 929054 h 2009775"/>
              <a:gd name="connsiteX155" fmla="*/ 825517 w 1859252"/>
              <a:gd name="connsiteY155" fmla="*/ 704620 h 2009775"/>
              <a:gd name="connsiteX156" fmla="*/ 998517 w 1859252"/>
              <a:gd name="connsiteY156" fmla="*/ 426865 h 2009775"/>
              <a:gd name="connsiteX157" fmla="*/ 998517 w 1859252"/>
              <a:gd name="connsiteY157" fmla="*/ 651299 h 2009775"/>
              <a:gd name="connsiteX158" fmla="*/ 1092751 w 1859252"/>
              <a:gd name="connsiteY158" fmla="*/ 651299 h 2009775"/>
              <a:gd name="connsiteX159" fmla="*/ 1092751 w 1859252"/>
              <a:gd name="connsiteY159" fmla="*/ 426865 h 2009775"/>
              <a:gd name="connsiteX160" fmla="*/ 864900 w 1859252"/>
              <a:gd name="connsiteY160" fmla="*/ 426865 h 2009775"/>
              <a:gd name="connsiteX161" fmla="*/ 864900 w 1859252"/>
              <a:gd name="connsiteY161" fmla="*/ 651299 h 2009775"/>
              <a:gd name="connsiteX162" fmla="*/ 959134 w 1859252"/>
              <a:gd name="connsiteY162" fmla="*/ 651299 h 2009775"/>
              <a:gd name="connsiteX163" fmla="*/ 959134 w 1859252"/>
              <a:gd name="connsiteY163" fmla="*/ 426865 h 2009775"/>
              <a:gd name="connsiteX164" fmla="*/ 731283 w 1859252"/>
              <a:gd name="connsiteY164" fmla="*/ 426865 h 2009775"/>
              <a:gd name="connsiteX165" fmla="*/ 731283 w 1859252"/>
              <a:gd name="connsiteY165" fmla="*/ 651299 h 2009775"/>
              <a:gd name="connsiteX166" fmla="*/ 825517 w 1859252"/>
              <a:gd name="connsiteY166" fmla="*/ 651299 h 2009775"/>
              <a:gd name="connsiteX167" fmla="*/ 825517 w 1859252"/>
              <a:gd name="connsiteY167" fmla="*/ 426865 h 2009775"/>
              <a:gd name="connsiteX168" fmla="*/ 998517 w 1859252"/>
              <a:gd name="connsiteY168" fmla="*/ 150640 h 2009775"/>
              <a:gd name="connsiteX169" fmla="*/ 998517 w 1859252"/>
              <a:gd name="connsiteY169" fmla="*/ 375074 h 2009775"/>
              <a:gd name="connsiteX170" fmla="*/ 1092751 w 1859252"/>
              <a:gd name="connsiteY170" fmla="*/ 375074 h 2009775"/>
              <a:gd name="connsiteX171" fmla="*/ 1092751 w 1859252"/>
              <a:gd name="connsiteY171" fmla="*/ 150640 h 2009775"/>
              <a:gd name="connsiteX172" fmla="*/ 864900 w 1859252"/>
              <a:gd name="connsiteY172" fmla="*/ 150640 h 2009775"/>
              <a:gd name="connsiteX173" fmla="*/ 864900 w 1859252"/>
              <a:gd name="connsiteY173" fmla="*/ 375074 h 2009775"/>
              <a:gd name="connsiteX174" fmla="*/ 959134 w 1859252"/>
              <a:gd name="connsiteY174" fmla="*/ 375074 h 2009775"/>
              <a:gd name="connsiteX175" fmla="*/ 959134 w 1859252"/>
              <a:gd name="connsiteY175" fmla="*/ 150640 h 2009775"/>
              <a:gd name="connsiteX176" fmla="*/ 1264994 w 1859252"/>
              <a:gd name="connsiteY176" fmla="*/ 150640 h 2009775"/>
              <a:gd name="connsiteX177" fmla="*/ 1264994 w 1859252"/>
              <a:gd name="connsiteY177" fmla="*/ 375074 h 2009775"/>
              <a:gd name="connsiteX178" fmla="*/ 1359228 w 1859252"/>
              <a:gd name="connsiteY178" fmla="*/ 375074 h 2009775"/>
              <a:gd name="connsiteX179" fmla="*/ 1359228 w 1859252"/>
              <a:gd name="connsiteY179" fmla="*/ 150640 h 2009775"/>
              <a:gd name="connsiteX180" fmla="*/ 658982 w 1859252"/>
              <a:gd name="connsiteY180" fmla="*/ 0 h 2009775"/>
              <a:gd name="connsiteX181" fmla="*/ 1414923 w 1859252"/>
              <a:gd name="connsiteY181" fmla="*/ 0 h 2009775"/>
              <a:gd name="connsiteX182" fmla="*/ 1414923 w 1859252"/>
              <a:gd name="connsiteY182" fmla="*/ 708472 h 2009775"/>
              <a:gd name="connsiteX183" fmla="*/ 1859252 w 1859252"/>
              <a:gd name="connsiteY183" fmla="*/ 708472 h 2009775"/>
              <a:gd name="connsiteX184" fmla="*/ 1859252 w 1859252"/>
              <a:gd name="connsiteY184" fmla="*/ 2009775 h 2009775"/>
              <a:gd name="connsiteX185" fmla="*/ 1414923 w 1859252"/>
              <a:gd name="connsiteY185" fmla="*/ 2009775 h 2009775"/>
              <a:gd name="connsiteX186" fmla="*/ 658982 w 1859252"/>
              <a:gd name="connsiteY186" fmla="*/ 2009775 h 2009775"/>
              <a:gd name="connsiteX187" fmla="*/ 99483 w 1859252"/>
              <a:gd name="connsiteY187" fmla="*/ 2009775 h 2009775"/>
              <a:gd name="connsiteX188" fmla="*/ 99483 w 1859252"/>
              <a:gd name="connsiteY188" fmla="*/ 2009774 h 2009775"/>
              <a:gd name="connsiteX189" fmla="*/ 0 w 1859252"/>
              <a:gd name="connsiteY189" fmla="*/ 2009774 h 2009775"/>
              <a:gd name="connsiteX190" fmla="*/ 0 w 1859252"/>
              <a:gd name="connsiteY190" fmla="*/ 1178159 h 2009775"/>
              <a:gd name="connsiteX191" fmla="*/ 99483 w 1859252"/>
              <a:gd name="connsiteY191" fmla="*/ 1178159 h 2009775"/>
              <a:gd name="connsiteX192" fmla="*/ 99483 w 1859252"/>
              <a:gd name="connsiteY192" fmla="*/ 1179632 h 2009775"/>
              <a:gd name="connsiteX193" fmla="*/ 658982 w 1859252"/>
              <a:gd name="connsiteY193" fmla="*/ 1179632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1859252" h="2009775">
                <a:moveTo>
                  <a:pt x="106037" y="1572825"/>
                </a:moveTo>
                <a:lnTo>
                  <a:pt x="106037" y="1797259"/>
                </a:lnTo>
                <a:lnTo>
                  <a:pt x="200271" y="1797259"/>
                </a:lnTo>
                <a:lnTo>
                  <a:pt x="200271" y="1572825"/>
                </a:lnTo>
                <a:close/>
                <a:moveTo>
                  <a:pt x="621080" y="1537012"/>
                </a:moveTo>
                <a:cubicBezTo>
                  <a:pt x="651789" y="1542010"/>
                  <a:pt x="672631" y="1570958"/>
                  <a:pt x="667633" y="1601669"/>
                </a:cubicBezTo>
                <a:cubicBezTo>
                  <a:pt x="662635" y="1632380"/>
                  <a:pt x="633689" y="1653226"/>
                  <a:pt x="602980" y="1648228"/>
                </a:cubicBezTo>
                <a:cubicBezTo>
                  <a:pt x="572270" y="1643230"/>
                  <a:pt x="551428" y="1614282"/>
                  <a:pt x="556426" y="1583570"/>
                </a:cubicBezTo>
                <a:cubicBezTo>
                  <a:pt x="561424" y="1552859"/>
                  <a:pt x="590370" y="1532014"/>
                  <a:pt x="621080" y="1537012"/>
                </a:cubicBezTo>
                <a:close/>
                <a:moveTo>
                  <a:pt x="630406" y="1479709"/>
                </a:moveTo>
                <a:cubicBezTo>
                  <a:pt x="568047" y="1469560"/>
                  <a:pt x="509268" y="1511885"/>
                  <a:pt x="499119" y="1574244"/>
                </a:cubicBezTo>
                <a:cubicBezTo>
                  <a:pt x="488970" y="1636602"/>
                  <a:pt x="531295" y="1695381"/>
                  <a:pt x="593654" y="1705530"/>
                </a:cubicBezTo>
                <a:cubicBezTo>
                  <a:pt x="656012" y="1715679"/>
                  <a:pt x="714791" y="1673354"/>
                  <a:pt x="724940" y="1610995"/>
                </a:cubicBezTo>
                <a:cubicBezTo>
                  <a:pt x="735089" y="1548637"/>
                  <a:pt x="692764" y="1489858"/>
                  <a:pt x="630406" y="1479709"/>
                </a:cubicBezTo>
                <a:close/>
                <a:moveTo>
                  <a:pt x="638787" y="1428209"/>
                </a:moveTo>
                <a:cubicBezTo>
                  <a:pt x="729589" y="1442987"/>
                  <a:pt x="791218" y="1528576"/>
                  <a:pt x="776441" y="1619377"/>
                </a:cubicBezTo>
                <a:cubicBezTo>
                  <a:pt x="761663" y="1710179"/>
                  <a:pt x="676074" y="1771808"/>
                  <a:pt x="585272" y="1757030"/>
                </a:cubicBezTo>
                <a:cubicBezTo>
                  <a:pt x="494471" y="1742252"/>
                  <a:pt x="432842" y="1656664"/>
                  <a:pt x="447619" y="1565862"/>
                </a:cubicBezTo>
                <a:cubicBezTo>
                  <a:pt x="462397" y="1475061"/>
                  <a:pt x="547986" y="1413431"/>
                  <a:pt x="638787" y="1428209"/>
                </a:cubicBezTo>
                <a:close/>
                <a:moveTo>
                  <a:pt x="612079" y="1318596"/>
                </a:moveTo>
                <a:lnTo>
                  <a:pt x="609035" y="1329954"/>
                </a:lnTo>
                <a:cubicBezTo>
                  <a:pt x="596546" y="1362819"/>
                  <a:pt x="562306" y="1383498"/>
                  <a:pt x="526255" y="1377631"/>
                </a:cubicBezTo>
                <a:cubicBezTo>
                  <a:pt x="510804" y="1375116"/>
                  <a:pt x="497215" y="1368083"/>
                  <a:pt x="486618" y="1358101"/>
                </a:cubicBezTo>
                <a:lnTo>
                  <a:pt x="481717" y="1352508"/>
                </a:lnTo>
                <a:lnTo>
                  <a:pt x="451748" y="1370009"/>
                </a:lnTo>
                <a:lnTo>
                  <a:pt x="425370" y="1393129"/>
                </a:lnTo>
                <a:lnTo>
                  <a:pt x="428467" y="1396663"/>
                </a:lnTo>
                <a:cubicBezTo>
                  <a:pt x="439770" y="1412361"/>
                  <a:pt x="445084" y="1432372"/>
                  <a:pt x="441732" y="1452974"/>
                </a:cubicBezTo>
                <a:cubicBezTo>
                  <a:pt x="435026" y="1494178"/>
                  <a:pt x="396189" y="1522145"/>
                  <a:pt x="354988" y="1515440"/>
                </a:cubicBezTo>
                <a:lnTo>
                  <a:pt x="349503" y="1513970"/>
                </a:lnTo>
                <a:lnTo>
                  <a:pt x="347196" y="1521102"/>
                </a:lnTo>
                <a:cubicBezTo>
                  <a:pt x="344790" y="1530054"/>
                  <a:pt x="342814" y="1539212"/>
                  <a:pt x="341293" y="1548558"/>
                </a:cubicBezTo>
                <a:cubicBezTo>
                  <a:pt x="339772" y="1557903"/>
                  <a:pt x="338742" y="1567216"/>
                  <a:pt x="338185" y="1576468"/>
                </a:cubicBezTo>
                <a:lnTo>
                  <a:pt x="338102" y="1584895"/>
                </a:lnTo>
                <a:lnTo>
                  <a:pt x="342982" y="1585193"/>
                </a:lnTo>
                <a:cubicBezTo>
                  <a:pt x="384183" y="1591898"/>
                  <a:pt x="412147" y="1630736"/>
                  <a:pt x="405441" y="1671941"/>
                </a:cubicBezTo>
                <a:cubicBezTo>
                  <a:pt x="402088" y="1692543"/>
                  <a:pt x="390703" y="1709836"/>
                  <a:pt x="375005" y="1721139"/>
                </a:cubicBezTo>
                <a:lnTo>
                  <a:pt x="371927" y="1722937"/>
                </a:lnTo>
                <a:lnTo>
                  <a:pt x="389431" y="1752917"/>
                </a:lnTo>
                <a:lnTo>
                  <a:pt x="411962" y="1778628"/>
                </a:lnTo>
                <a:lnTo>
                  <a:pt x="417920" y="1775149"/>
                </a:lnTo>
                <a:cubicBezTo>
                  <a:pt x="431135" y="1769042"/>
                  <a:pt x="446253" y="1766681"/>
                  <a:pt x="461704" y="1769195"/>
                </a:cubicBezTo>
                <a:cubicBezTo>
                  <a:pt x="497755" y="1775063"/>
                  <a:pt x="523671" y="1805532"/>
                  <a:pt x="525094" y="1840661"/>
                </a:cubicBezTo>
                <a:lnTo>
                  <a:pt x="524387" y="1852259"/>
                </a:lnTo>
                <a:lnTo>
                  <a:pt x="540511" y="1857474"/>
                </a:lnTo>
                <a:cubicBezTo>
                  <a:pt x="549462" y="1859879"/>
                  <a:pt x="558620" y="1861856"/>
                  <a:pt x="567965" y="1863377"/>
                </a:cubicBezTo>
                <a:cubicBezTo>
                  <a:pt x="577310" y="1864898"/>
                  <a:pt x="586622" y="1865927"/>
                  <a:pt x="595874" y="1866484"/>
                </a:cubicBezTo>
                <a:lnTo>
                  <a:pt x="607606" y="1866600"/>
                </a:lnTo>
                <a:lnTo>
                  <a:pt x="610818" y="1854612"/>
                </a:lnTo>
                <a:cubicBezTo>
                  <a:pt x="623307" y="1821747"/>
                  <a:pt x="657547" y="1801068"/>
                  <a:pt x="693598" y="1806936"/>
                </a:cubicBezTo>
                <a:cubicBezTo>
                  <a:pt x="709049" y="1809450"/>
                  <a:pt x="722637" y="1816484"/>
                  <a:pt x="733235" y="1826466"/>
                </a:cubicBezTo>
                <a:lnTo>
                  <a:pt x="739949" y="1834128"/>
                </a:lnTo>
                <a:lnTo>
                  <a:pt x="772311" y="1815230"/>
                </a:lnTo>
                <a:lnTo>
                  <a:pt x="798421" y="1792346"/>
                </a:lnTo>
                <a:lnTo>
                  <a:pt x="796075" y="1789667"/>
                </a:lnTo>
                <a:cubicBezTo>
                  <a:pt x="784772" y="1773969"/>
                  <a:pt x="779457" y="1753959"/>
                  <a:pt x="782810" y="1733357"/>
                </a:cubicBezTo>
                <a:cubicBezTo>
                  <a:pt x="789516" y="1692152"/>
                  <a:pt x="828352" y="1664186"/>
                  <a:pt x="869553" y="1670891"/>
                </a:cubicBezTo>
                <a:lnTo>
                  <a:pt x="874271" y="1672155"/>
                </a:lnTo>
                <a:lnTo>
                  <a:pt x="876864" y="1664137"/>
                </a:lnTo>
                <a:cubicBezTo>
                  <a:pt x="879269" y="1655186"/>
                  <a:pt x="881246" y="1646027"/>
                  <a:pt x="882767" y="1636681"/>
                </a:cubicBezTo>
                <a:cubicBezTo>
                  <a:pt x="884288" y="1627335"/>
                  <a:pt x="885317" y="1618023"/>
                  <a:pt x="885874" y="1608770"/>
                </a:cubicBezTo>
                <a:lnTo>
                  <a:pt x="885948" y="1601326"/>
                </a:lnTo>
                <a:lnTo>
                  <a:pt x="880271" y="1600980"/>
                </a:lnTo>
                <a:cubicBezTo>
                  <a:pt x="839070" y="1594274"/>
                  <a:pt x="811106" y="1555436"/>
                  <a:pt x="817812" y="1514232"/>
                </a:cubicBezTo>
                <a:cubicBezTo>
                  <a:pt x="821165" y="1493630"/>
                  <a:pt x="832551" y="1476337"/>
                  <a:pt x="848248" y="1465033"/>
                </a:cubicBezTo>
                <a:lnTo>
                  <a:pt x="852334" y="1462647"/>
                </a:lnTo>
                <a:lnTo>
                  <a:pt x="834628" y="1432322"/>
                </a:lnTo>
                <a:lnTo>
                  <a:pt x="809930" y="1404137"/>
                </a:lnTo>
                <a:lnTo>
                  <a:pt x="801132" y="1409275"/>
                </a:lnTo>
                <a:cubicBezTo>
                  <a:pt x="787916" y="1415382"/>
                  <a:pt x="772798" y="1417743"/>
                  <a:pt x="757348" y="1415229"/>
                </a:cubicBezTo>
                <a:cubicBezTo>
                  <a:pt x="721297" y="1409362"/>
                  <a:pt x="695380" y="1378892"/>
                  <a:pt x="693957" y="1343763"/>
                </a:cubicBezTo>
                <a:lnTo>
                  <a:pt x="694712" y="1331376"/>
                </a:lnTo>
                <a:lnTo>
                  <a:pt x="683549" y="1327765"/>
                </a:lnTo>
                <a:cubicBezTo>
                  <a:pt x="674598" y="1325360"/>
                  <a:pt x="665440" y="1323383"/>
                  <a:pt x="656095" y="1321863"/>
                </a:cubicBezTo>
                <a:cubicBezTo>
                  <a:pt x="646750" y="1320342"/>
                  <a:pt x="637438" y="1319312"/>
                  <a:pt x="628186" y="1318755"/>
                </a:cubicBezTo>
                <a:close/>
                <a:moveTo>
                  <a:pt x="106037" y="1295070"/>
                </a:moveTo>
                <a:lnTo>
                  <a:pt x="106037" y="1519504"/>
                </a:lnTo>
                <a:lnTo>
                  <a:pt x="200271" y="1519504"/>
                </a:lnTo>
                <a:lnTo>
                  <a:pt x="200271" y="1295070"/>
                </a:lnTo>
                <a:close/>
                <a:moveTo>
                  <a:pt x="1288682" y="1186707"/>
                </a:moveTo>
                <a:cubicBezTo>
                  <a:pt x="1340040" y="1195066"/>
                  <a:pt x="1374896" y="1243478"/>
                  <a:pt x="1366538" y="1294839"/>
                </a:cubicBezTo>
                <a:cubicBezTo>
                  <a:pt x="1358179" y="1346199"/>
                  <a:pt x="1309769" y="1381060"/>
                  <a:pt x="1258412" y="1372702"/>
                </a:cubicBezTo>
                <a:cubicBezTo>
                  <a:pt x="1207055" y="1364344"/>
                  <a:pt x="1172198" y="1315931"/>
                  <a:pt x="1180557" y="1264571"/>
                </a:cubicBezTo>
                <a:cubicBezTo>
                  <a:pt x="1188916" y="1213210"/>
                  <a:pt x="1237325" y="1178349"/>
                  <a:pt x="1288682" y="1186707"/>
                </a:cubicBezTo>
                <a:close/>
                <a:moveTo>
                  <a:pt x="1265599" y="1088518"/>
                </a:moveTo>
                <a:cubicBezTo>
                  <a:pt x="1176687" y="1092122"/>
                  <a:pt x="1099569" y="1157721"/>
                  <a:pt x="1084719" y="1248973"/>
                </a:cubicBezTo>
                <a:cubicBezTo>
                  <a:pt x="1067746" y="1353260"/>
                  <a:pt x="1138529" y="1451560"/>
                  <a:pt x="1242816" y="1468533"/>
                </a:cubicBezTo>
                <a:cubicBezTo>
                  <a:pt x="1347103" y="1485505"/>
                  <a:pt x="1445404" y="1414723"/>
                  <a:pt x="1462376" y="1310436"/>
                </a:cubicBezTo>
                <a:cubicBezTo>
                  <a:pt x="1479349" y="1206148"/>
                  <a:pt x="1408566" y="1107848"/>
                  <a:pt x="1304279" y="1090875"/>
                </a:cubicBezTo>
                <a:cubicBezTo>
                  <a:pt x="1291243" y="1088754"/>
                  <a:pt x="1278301" y="1088003"/>
                  <a:pt x="1265599" y="1088518"/>
                </a:cubicBezTo>
                <a:close/>
                <a:moveTo>
                  <a:pt x="1261974" y="1001316"/>
                </a:moveTo>
                <a:cubicBezTo>
                  <a:pt x="1280469" y="1000566"/>
                  <a:pt x="1299315" y="1001659"/>
                  <a:pt x="1318296" y="1004748"/>
                </a:cubicBezTo>
                <a:cubicBezTo>
                  <a:pt x="1470151" y="1029462"/>
                  <a:pt x="1573218" y="1172598"/>
                  <a:pt x="1548504" y="1324453"/>
                </a:cubicBezTo>
                <a:cubicBezTo>
                  <a:pt x="1523790" y="1476307"/>
                  <a:pt x="1380654" y="1579375"/>
                  <a:pt x="1228799" y="1554661"/>
                </a:cubicBezTo>
                <a:cubicBezTo>
                  <a:pt x="1076945" y="1529947"/>
                  <a:pt x="973877" y="1386810"/>
                  <a:pt x="998591" y="1234956"/>
                </a:cubicBezTo>
                <a:cubicBezTo>
                  <a:pt x="1020216" y="1102083"/>
                  <a:pt x="1132508" y="1006563"/>
                  <a:pt x="1261974" y="1001316"/>
                </a:cubicBezTo>
                <a:close/>
                <a:moveTo>
                  <a:pt x="1273629" y="821434"/>
                </a:moveTo>
                <a:lnTo>
                  <a:pt x="1268540" y="840429"/>
                </a:lnTo>
                <a:cubicBezTo>
                  <a:pt x="1247653" y="895391"/>
                  <a:pt x="1190390" y="929974"/>
                  <a:pt x="1130099" y="920162"/>
                </a:cubicBezTo>
                <a:cubicBezTo>
                  <a:pt x="1104261" y="915957"/>
                  <a:pt x="1081535" y="904194"/>
                  <a:pt x="1063812" y="887500"/>
                </a:cubicBezTo>
                <a:lnTo>
                  <a:pt x="1055616" y="878148"/>
                </a:lnTo>
                <a:lnTo>
                  <a:pt x="1005497" y="907416"/>
                </a:lnTo>
                <a:lnTo>
                  <a:pt x="961382" y="946081"/>
                </a:lnTo>
                <a:lnTo>
                  <a:pt x="966562" y="951991"/>
                </a:lnTo>
                <a:cubicBezTo>
                  <a:pt x="985464" y="978245"/>
                  <a:pt x="994352" y="1011710"/>
                  <a:pt x="988745" y="1046164"/>
                </a:cubicBezTo>
                <a:cubicBezTo>
                  <a:pt x="977530" y="1115073"/>
                  <a:pt x="912581" y="1161845"/>
                  <a:pt x="843677" y="1150631"/>
                </a:cubicBezTo>
                <a:lnTo>
                  <a:pt x="834503" y="1148172"/>
                </a:lnTo>
                <a:lnTo>
                  <a:pt x="830646" y="1160100"/>
                </a:lnTo>
                <a:cubicBezTo>
                  <a:pt x="826623" y="1175070"/>
                  <a:pt x="823317" y="1190386"/>
                  <a:pt x="820774" y="1206016"/>
                </a:cubicBezTo>
                <a:cubicBezTo>
                  <a:pt x="818230" y="1221646"/>
                  <a:pt x="816508" y="1237220"/>
                  <a:pt x="815576" y="1252694"/>
                </a:cubicBezTo>
                <a:lnTo>
                  <a:pt x="815437" y="1266786"/>
                </a:lnTo>
                <a:lnTo>
                  <a:pt x="823599" y="1267283"/>
                </a:lnTo>
                <a:cubicBezTo>
                  <a:pt x="892503" y="1278497"/>
                  <a:pt x="939269" y="1343450"/>
                  <a:pt x="928054" y="1412359"/>
                </a:cubicBezTo>
                <a:cubicBezTo>
                  <a:pt x="922446" y="1446813"/>
                  <a:pt x="903406" y="1475733"/>
                  <a:pt x="877154" y="1494638"/>
                </a:cubicBezTo>
                <a:lnTo>
                  <a:pt x="872005" y="1497644"/>
                </a:lnTo>
                <a:lnTo>
                  <a:pt x="901279" y="1547782"/>
                </a:lnTo>
                <a:lnTo>
                  <a:pt x="938959" y="1590780"/>
                </a:lnTo>
                <a:lnTo>
                  <a:pt x="948922" y="1584962"/>
                </a:lnTo>
                <a:cubicBezTo>
                  <a:pt x="971024" y="1574750"/>
                  <a:pt x="996307" y="1570801"/>
                  <a:pt x="1022145" y="1575006"/>
                </a:cubicBezTo>
                <a:cubicBezTo>
                  <a:pt x="1082437" y="1584818"/>
                  <a:pt x="1125778" y="1635774"/>
                  <a:pt x="1128159" y="1694523"/>
                </a:cubicBezTo>
                <a:lnTo>
                  <a:pt x="1126976" y="1713919"/>
                </a:lnTo>
                <a:lnTo>
                  <a:pt x="1153941" y="1722640"/>
                </a:lnTo>
                <a:cubicBezTo>
                  <a:pt x="1168911" y="1726663"/>
                  <a:pt x="1184226" y="1729969"/>
                  <a:pt x="1199854" y="1732512"/>
                </a:cubicBezTo>
                <a:cubicBezTo>
                  <a:pt x="1215483" y="1735056"/>
                  <a:pt x="1231056" y="1736777"/>
                  <a:pt x="1246529" y="1737708"/>
                </a:cubicBezTo>
                <a:lnTo>
                  <a:pt x="1266149" y="1737902"/>
                </a:lnTo>
                <a:lnTo>
                  <a:pt x="1271521" y="1717855"/>
                </a:lnTo>
                <a:cubicBezTo>
                  <a:pt x="1292407" y="1662892"/>
                  <a:pt x="1349670" y="1628310"/>
                  <a:pt x="1409961" y="1638122"/>
                </a:cubicBezTo>
                <a:cubicBezTo>
                  <a:pt x="1435800" y="1642327"/>
                  <a:pt x="1458526" y="1654089"/>
                  <a:pt x="1476248" y="1670783"/>
                </a:cubicBezTo>
                <a:lnTo>
                  <a:pt x="1487478" y="1683598"/>
                </a:lnTo>
                <a:lnTo>
                  <a:pt x="1541598" y="1651993"/>
                </a:lnTo>
                <a:lnTo>
                  <a:pt x="1585265" y="1613721"/>
                </a:lnTo>
                <a:lnTo>
                  <a:pt x="1581340" y="1609243"/>
                </a:lnTo>
                <a:cubicBezTo>
                  <a:pt x="1562437" y="1582989"/>
                  <a:pt x="1553550" y="1549524"/>
                  <a:pt x="1559157" y="1515070"/>
                </a:cubicBezTo>
                <a:cubicBezTo>
                  <a:pt x="1570372" y="1446161"/>
                  <a:pt x="1635321" y="1399389"/>
                  <a:pt x="1704225" y="1410603"/>
                </a:cubicBezTo>
                <a:lnTo>
                  <a:pt x="1712114" y="1412717"/>
                </a:lnTo>
                <a:lnTo>
                  <a:pt x="1716450" y="1399309"/>
                </a:lnTo>
                <a:cubicBezTo>
                  <a:pt x="1720473" y="1384338"/>
                  <a:pt x="1723778" y="1369022"/>
                  <a:pt x="1726322" y="1353392"/>
                </a:cubicBezTo>
                <a:cubicBezTo>
                  <a:pt x="1728866" y="1337762"/>
                  <a:pt x="1730588" y="1322188"/>
                  <a:pt x="1731519" y="1306715"/>
                </a:cubicBezTo>
                <a:lnTo>
                  <a:pt x="1731643" y="1294264"/>
                </a:lnTo>
                <a:lnTo>
                  <a:pt x="1722149" y="1293686"/>
                </a:lnTo>
                <a:cubicBezTo>
                  <a:pt x="1653245" y="1282472"/>
                  <a:pt x="1606479" y="1217519"/>
                  <a:pt x="1617694" y="1148610"/>
                </a:cubicBezTo>
                <a:cubicBezTo>
                  <a:pt x="1623301" y="1114156"/>
                  <a:pt x="1642342" y="1085236"/>
                  <a:pt x="1668594" y="1066331"/>
                </a:cubicBezTo>
                <a:lnTo>
                  <a:pt x="1675427" y="1062341"/>
                </a:lnTo>
                <a:lnTo>
                  <a:pt x="1645817" y="1011626"/>
                </a:lnTo>
                <a:lnTo>
                  <a:pt x="1604511" y="964491"/>
                </a:lnTo>
                <a:lnTo>
                  <a:pt x="1589797" y="973083"/>
                </a:lnTo>
                <a:cubicBezTo>
                  <a:pt x="1567696" y="983296"/>
                  <a:pt x="1542413" y="987245"/>
                  <a:pt x="1516574" y="983040"/>
                </a:cubicBezTo>
                <a:cubicBezTo>
                  <a:pt x="1456283" y="973228"/>
                  <a:pt x="1412941" y="922272"/>
                  <a:pt x="1410561" y="863523"/>
                </a:cubicBezTo>
                <a:lnTo>
                  <a:pt x="1411824" y="842806"/>
                </a:lnTo>
                <a:lnTo>
                  <a:pt x="1393155" y="836768"/>
                </a:lnTo>
                <a:cubicBezTo>
                  <a:pt x="1378185" y="832745"/>
                  <a:pt x="1362870" y="829440"/>
                  <a:pt x="1347241" y="826896"/>
                </a:cubicBezTo>
                <a:cubicBezTo>
                  <a:pt x="1331613" y="824353"/>
                  <a:pt x="1316040" y="822631"/>
                  <a:pt x="1300567" y="821700"/>
                </a:cubicBezTo>
                <a:close/>
                <a:moveTo>
                  <a:pt x="731283" y="704620"/>
                </a:moveTo>
                <a:lnTo>
                  <a:pt x="731283" y="929054"/>
                </a:lnTo>
                <a:lnTo>
                  <a:pt x="825517" y="929054"/>
                </a:lnTo>
                <a:lnTo>
                  <a:pt x="825517" y="704620"/>
                </a:lnTo>
                <a:close/>
                <a:moveTo>
                  <a:pt x="998517" y="426865"/>
                </a:moveTo>
                <a:lnTo>
                  <a:pt x="998517" y="651299"/>
                </a:lnTo>
                <a:lnTo>
                  <a:pt x="1092751" y="651299"/>
                </a:lnTo>
                <a:lnTo>
                  <a:pt x="1092751" y="426865"/>
                </a:lnTo>
                <a:close/>
                <a:moveTo>
                  <a:pt x="864900" y="426865"/>
                </a:moveTo>
                <a:lnTo>
                  <a:pt x="864900" y="651299"/>
                </a:lnTo>
                <a:lnTo>
                  <a:pt x="959134" y="651299"/>
                </a:lnTo>
                <a:lnTo>
                  <a:pt x="959134" y="426865"/>
                </a:lnTo>
                <a:close/>
                <a:moveTo>
                  <a:pt x="731283" y="426865"/>
                </a:moveTo>
                <a:lnTo>
                  <a:pt x="731283" y="651299"/>
                </a:lnTo>
                <a:lnTo>
                  <a:pt x="825517" y="651299"/>
                </a:lnTo>
                <a:lnTo>
                  <a:pt x="825517" y="426865"/>
                </a:lnTo>
                <a:close/>
                <a:moveTo>
                  <a:pt x="998517" y="150640"/>
                </a:moveTo>
                <a:lnTo>
                  <a:pt x="998517" y="375074"/>
                </a:lnTo>
                <a:lnTo>
                  <a:pt x="1092751" y="375074"/>
                </a:lnTo>
                <a:lnTo>
                  <a:pt x="1092751" y="150640"/>
                </a:lnTo>
                <a:close/>
                <a:moveTo>
                  <a:pt x="864900" y="150640"/>
                </a:moveTo>
                <a:lnTo>
                  <a:pt x="864900" y="375074"/>
                </a:lnTo>
                <a:lnTo>
                  <a:pt x="959134" y="375074"/>
                </a:lnTo>
                <a:lnTo>
                  <a:pt x="959134" y="150640"/>
                </a:lnTo>
                <a:close/>
                <a:moveTo>
                  <a:pt x="1264994" y="150640"/>
                </a:moveTo>
                <a:lnTo>
                  <a:pt x="1264994" y="375074"/>
                </a:lnTo>
                <a:lnTo>
                  <a:pt x="1359228" y="375074"/>
                </a:lnTo>
                <a:lnTo>
                  <a:pt x="1359228" y="150640"/>
                </a:lnTo>
                <a:close/>
                <a:moveTo>
                  <a:pt x="658982" y="0"/>
                </a:moveTo>
                <a:lnTo>
                  <a:pt x="1414923" y="0"/>
                </a:lnTo>
                <a:lnTo>
                  <a:pt x="1414923" y="708472"/>
                </a:lnTo>
                <a:lnTo>
                  <a:pt x="1859252" y="708472"/>
                </a:lnTo>
                <a:lnTo>
                  <a:pt x="1859252" y="2009775"/>
                </a:lnTo>
                <a:lnTo>
                  <a:pt x="1414923" y="2009775"/>
                </a:lnTo>
                <a:lnTo>
                  <a:pt x="658982" y="2009775"/>
                </a:lnTo>
                <a:lnTo>
                  <a:pt x="99483" y="2009775"/>
                </a:lnTo>
                <a:lnTo>
                  <a:pt x="99483" y="2009774"/>
                </a:lnTo>
                <a:lnTo>
                  <a:pt x="0" y="2009774"/>
                </a:lnTo>
                <a:lnTo>
                  <a:pt x="0" y="1178159"/>
                </a:lnTo>
                <a:lnTo>
                  <a:pt x="99483" y="1178159"/>
                </a:lnTo>
                <a:lnTo>
                  <a:pt x="99483" y="1179632"/>
                </a:lnTo>
                <a:lnTo>
                  <a:pt x="658982" y="117963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311719"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white"/>
              </a:solidFill>
              <a:effectLst/>
              <a:uLnTx/>
              <a:uFillTx/>
              <a:latin typeface="Calibri" panose="020F0502020204030204"/>
            </a:endParaRPr>
          </a:p>
        </p:txBody>
      </p:sp>
      <p:grpSp>
        <p:nvGrpSpPr>
          <p:cNvPr id="198" name="Group 197"/>
          <p:cNvGrpSpPr/>
          <p:nvPr/>
        </p:nvGrpSpPr>
        <p:grpSpPr>
          <a:xfrm>
            <a:off x="3880533" y="2661494"/>
            <a:ext cx="666606" cy="674398"/>
            <a:chOff x="4782697" y="4089917"/>
            <a:chExt cx="977689" cy="989117"/>
          </a:xfrm>
        </p:grpSpPr>
        <p:sp>
          <p:nvSpPr>
            <p:cNvPr id="150" name="Oval 149"/>
            <p:cNvSpPr/>
            <p:nvPr/>
          </p:nvSpPr>
          <p:spPr bwMode="auto">
            <a:xfrm>
              <a:off x="4919496" y="4089917"/>
              <a:ext cx="742456" cy="742456"/>
            </a:xfrm>
            <a:prstGeom prst="ellipse">
              <a:avLst/>
            </a:prstGeom>
            <a:solidFill>
              <a:schemeClr val="accent2"/>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p:cNvSpPr txBox="1"/>
            <p:nvPr/>
          </p:nvSpPr>
          <p:spPr>
            <a:xfrm>
              <a:off x="4782697" y="4785663"/>
              <a:ext cx="977689" cy="293371"/>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IOT Hub</a:t>
              </a:r>
            </a:p>
          </p:txBody>
        </p:sp>
        <p:pic>
          <p:nvPicPr>
            <p:cNvPr id="152" name="Picture 151" descr="marketing8 (1).png"/>
            <p:cNvPicPr>
              <a:picLocks noChangeAspect="1"/>
            </p:cNvPicPr>
            <p:nvPr/>
          </p:nvPicPr>
          <p:blipFill>
            <a:blip r:embed="rId16" cstate="print">
              <a:biLevel thresh="50000"/>
              <a:extLst>
                <a:ext uri="{28A0092B-C50C-407E-A947-70E740481C1C}">
                  <a14:useLocalDpi xmlns:a14="http://schemas.microsoft.com/office/drawing/2010/main" val="0"/>
                </a:ext>
              </a:extLst>
            </a:blip>
            <a:stretch>
              <a:fillRect/>
            </a:stretch>
          </p:blipFill>
          <p:spPr>
            <a:xfrm>
              <a:off x="5115667" y="4289313"/>
              <a:ext cx="364310" cy="364310"/>
            </a:xfrm>
            <a:prstGeom prst="rect">
              <a:avLst/>
            </a:prstGeom>
          </p:spPr>
        </p:pic>
      </p:grpSp>
      <p:sp>
        <p:nvSpPr>
          <p:cNvPr id="157" name="TextBox 156"/>
          <p:cNvSpPr txBox="1"/>
          <p:nvPr/>
        </p:nvSpPr>
        <p:spPr>
          <a:xfrm>
            <a:off x="5570097" y="1276448"/>
            <a:ext cx="973395" cy="179123"/>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614" b="0" i="0" u="none" strike="noStrike" kern="0" cap="none" spc="0" normalizeH="0" baseline="0" noProof="0" dirty="0">
                <a:ln>
                  <a:noFill/>
                </a:ln>
                <a:solidFill>
                  <a:prstClr val="white">
                    <a:lumMod val="95000"/>
                  </a:prstClr>
                </a:solidFill>
                <a:effectLst/>
                <a:uLnTx/>
                <a:uFillTx/>
                <a:latin typeface="Segoe UI Semibold"/>
                <a:cs typeface="Segoe UI Semibold"/>
              </a:rPr>
              <a:t>Alarms/Notifications</a:t>
            </a:r>
          </a:p>
        </p:txBody>
      </p:sp>
      <p:cxnSp>
        <p:nvCxnSpPr>
          <p:cNvPr id="158" name="Elbow Connector 157"/>
          <p:cNvCxnSpPr/>
          <p:nvPr/>
        </p:nvCxnSpPr>
        <p:spPr>
          <a:xfrm rot="10800000" flipV="1">
            <a:off x="5430547" y="1289002"/>
            <a:ext cx="2478841" cy="239185"/>
          </a:xfrm>
          <a:prstGeom prst="bentConnector2">
            <a:avLst/>
          </a:prstGeom>
          <a:ln w="6350">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flipH="1">
            <a:off x="4183727" y="3384921"/>
            <a:ext cx="7053" cy="310285"/>
          </a:xfrm>
          <a:prstGeom prst="straightConnector1">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flipH="1" flipV="1">
            <a:off x="3272567" y="2009425"/>
            <a:ext cx="725194" cy="645173"/>
          </a:xfrm>
          <a:prstGeom prst="straightConnector1">
            <a:avLst/>
          </a:prstGeom>
          <a:ln w="6350" cmpd="sng">
            <a:solidFill>
              <a:schemeClr val="bg1">
                <a:lumMod val="95000"/>
              </a:schemeClr>
            </a:solidFill>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flipV="1">
            <a:off x="4260341" y="3390116"/>
            <a:ext cx="6944" cy="305515"/>
          </a:xfrm>
          <a:prstGeom prst="straightConnector1">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3180587" y="2084200"/>
            <a:ext cx="725616" cy="643441"/>
          </a:xfrm>
          <a:prstGeom prst="straightConnector1">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flipV="1">
            <a:off x="3179041" y="4429111"/>
            <a:ext cx="823019" cy="810206"/>
          </a:xfrm>
          <a:prstGeom prst="straightConnector1">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1" name="Group 220"/>
          <p:cNvGrpSpPr/>
          <p:nvPr/>
        </p:nvGrpSpPr>
        <p:grpSpPr>
          <a:xfrm rot="5400000">
            <a:off x="4399206" y="2060515"/>
            <a:ext cx="785963" cy="652220"/>
            <a:chOff x="4653466" y="2627566"/>
            <a:chExt cx="1171259" cy="985356"/>
          </a:xfrm>
        </p:grpSpPr>
        <p:cxnSp>
          <p:nvCxnSpPr>
            <p:cNvPr id="219" name="Straight Arrow Connector 218"/>
            <p:cNvCxnSpPr/>
            <p:nvPr/>
          </p:nvCxnSpPr>
          <p:spPr>
            <a:xfrm rot="16200000" flipV="1">
              <a:off x="4884232" y="2572645"/>
              <a:ext cx="885572" cy="995414"/>
            </a:xfrm>
            <a:prstGeom prst="straightConnector1">
              <a:avLst/>
            </a:prstGeom>
            <a:ln w="6350" cmpd="sng">
              <a:solidFill>
                <a:schemeClr val="bg1">
                  <a:lumMod val="95000"/>
                </a:schemeClr>
              </a:solidFill>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rot="16200000" flipH="1">
              <a:off x="4711082" y="2653052"/>
              <a:ext cx="902254" cy="1017485"/>
            </a:xfrm>
            <a:prstGeom prst="straightConnector1">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26" name="Elbow Connector 225"/>
          <p:cNvCxnSpPr/>
          <p:nvPr/>
        </p:nvCxnSpPr>
        <p:spPr>
          <a:xfrm rot="10800000" flipV="1">
            <a:off x="4226915" y="1027226"/>
            <a:ext cx="3665527" cy="1571923"/>
          </a:xfrm>
          <a:prstGeom prst="bentConnector2">
            <a:avLst/>
          </a:prstGeom>
          <a:ln w="6350">
            <a:solidFill>
              <a:schemeClr val="bg1">
                <a:lumMod val="9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28" name="Oval 227"/>
          <p:cNvSpPr/>
          <p:nvPr/>
        </p:nvSpPr>
        <p:spPr bwMode="auto">
          <a:xfrm>
            <a:off x="1503138" y="1600592"/>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7" name="Group 236"/>
          <p:cNvGrpSpPr/>
          <p:nvPr/>
        </p:nvGrpSpPr>
        <p:grpSpPr>
          <a:xfrm>
            <a:off x="1102627" y="2258469"/>
            <a:ext cx="310893" cy="310893"/>
            <a:chOff x="831305" y="4039407"/>
            <a:chExt cx="455976" cy="455976"/>
          </a:xfrm>
        </p:grpSpPr>
        <p:sp>
          <p:nvSpPr>
            <p:cNvPr id="233" name="Oval 232"/>
            <p:cNvSpPr/>
            <p:nvPr/>
          </p:nvSpPr>
          <p:spPr bwMode="auto">
            <a:xfrm>
              <a:off x="831305" y="4039407"/>
              <a:ext cx="455976" cy="455976"/>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Frame 5"/>
            <p:cNvSpPr>
              <a:spLocks noChangeAspect="1"/>
            </p:cNvSpPr>
            <p:nvPr/>
          </p:nvSpPr>
          <p:spPr bwMode="auto">
            <a:xfrm>
              <a:off x="935075" y="4131812"/>
              <a:ext cx="248436" cy="26900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3323" tIns="36662" rIns="36662" bIns="73323" numCol="1" spcCol="0" rtlCol="0" fromWordArt="0" anchor="b" anchorCtr="0" forceAA="0" compatLnSpc="1">
              <a:prstTxWarp prst="textNoShape">
                <a:avLst/>
              </a:prstTxWarp>
              <a:noAutofit/>
            </a:bodyPr>
            <a:lstStyle/>
            <a:p>
              <a:pPr marL="0" marR="0" lvl="0" indent="0" algn="ctr" defTabSz="732846" eaLnBrk="1" fontAlgn="base" latinLnBrk="0" hangingPunct="1">
                <a:lnSpc>
                  <a:spcPct val="100000"/>
                </a:lnSpc>
                <a:spcBef>
                  <a:spcPct val="0"/>
                </a:spcBef>
                <a:spcAft>
                  <a:spcPct val="0"/>
                </a:spcAft>
                <a:buClrTx/>
                <a:buSzTx/>
                <a:buFontTx/>
                <a:buNone/>
                <a:tabLst/>
                <a:defRPr/>
              </a:pPr>
              <a:endParaRPr kumimoji="0" lang="en-US" sz="1604" b="0" i="0" u="none" strike="noStrike" kern="0" cap="none" spc="-4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5" name="Oval 234"/>
          <p:cNvSpPr/>
          <p:nvPr/>
        </p:nvSpPr>
        <p:spPr bwMode="auto">
          <a:xfrm>
            <a:off x="1135309" y="1137369"/>
            <a:ext cx="310893" cy="310893"/>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Frame 5"/>
          <p:cNvSpPr>
            <a:spLocks noChangeAspect="1"/>
          </p:cNvSpPr>
          <p:nvPr/>
        </p:nvSpPr>
        <p:spPr bwMode="auto">
          <a:xfrm>
            <a:off x="1206061" y="1200373"/>
            <a:ext cx="169388" cy="18341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3323" tIns="36662" rIns="36662" bIns="73323" numCol="1" spcCol="0" rtlCol="0" fromWordArt="0" anchor="b" anchorCtr="0" forceAA="0" compatLnSpc="1">
            <a:prstTxWarp prst="textNoShape">
              <a:avLst/>
            </a:prstTxWarp>
            <a:noAutofit/>
          </a:bodyPr>
          <a:lstStyle/>
          <a:p>
            <a:pPr marL="0" marR="0" lvl="0" indent="0" algn="ctr" defTabSz="732846" eaLnBrk="1" fontAlgn="base" latinLnBrk="0" hangingPunct="1">
              <a:lnSpc>
                <a:spcPct val="100000"/>
              </a:lnSpc>
              <a:spcBef>
                <a:spcPct val="0"/>
              </a:spcBef>
              <a:spcAft>
                <a:spcPct val="0"/>
              </a:spcAft>
              <a:buClrTx/>
              <a:buSzTx/>
              <a:buFontTx/>
              <a:buNone/>
              <a:tabLst/>
              <a:defRPr/>
            </a:pPr>
            <a:endParaRPr kumimoji="0" lang="en-US" sz="1604" b="0" i="0" u="none" strike="noStrike" kern="0" cap="none" spc="-4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TextBox 240"/>
          <p:cNvSpPr txBox="1"/>
          <p:nvPr/>
        </p:nvSpPr>
        <p:spPr>
          <a:xfrm>
            <a:off x="1879377" y="2341256"/>
            <a:ext cx="697189"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Appliances</a:t>
            </a:r>
          </a:p>
        </p:txBody>
      </p:sp>
      <p:sp>
        <p:nvSpPr>
          <p:cNvPr id="242" name="TextBox 241"/>
          <p:cNvSpPr txBox="1"/>
          <p:nvPr/>
        </p:nvSpPr>
        <p:spPr>
          <a:xfrm>
            <a:off x="884887" y="2554897"/>
            <a:ext cx="666606"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Lighting</a:t>
            </a:r>
          </a:p>
        </p:txBody>
      </p:sp>
      <p:grpSp>
        <p:nvGrpSpPr>
          <p:cNvPr id="1029" name="Group 1028"/>
          <p:cNvGrpSpPr/>
          <p:nvPr/>
        </p:nvGrpSpPr>
        <p:grpSpPr>
          <a:xfrm>
            <a:off x="2087081" y="1184649"/>
            <a:ext cx="310893" cy="310893"/>
            <a:chOff x="1906449" y="1900449"/>
            <a:chExt cx="455976" cy="455976"/>
          </a:xfrm>
        </p:grpSpPr>
        <p:sp>
          <p:nvSpPr>
            <p:cNvPr id="239" name="Oval 238"/>
            <p:cNvSpPr/>
            <p:nvPr/>
          </p:nvSpPr>
          <p:spPr bwMode="auto">
            <a:xfrm>
              <a:off x="1906449" y="1900449"/>
              <a:ext cx="455976" cy="455976"/>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4" name="Picture 24" descr="E:\Eric Suchiang FD\Icons\Metro Icon\Metro icons ALL WHITE\cctv.png"/>
            <p:cNvPicPr>
              <a:picLocks noChangeAspect="1" noChangeArrowheads="1"/>
            </p:cNvPicPr>
            <p:nvPr/>
          </p:nvPicPr>
          <p:blipFill rotWithShape="1">
            <a:blip r:embed="rId17" cstate="screen">
              <a:extLst>
                <a:ext uri="{28A0092B-C50C-407E-A947-70E740481C1C}">
                  <a14:useLocalDpi xmlns:a14="http://schemas.microsoft.com/office/drawing/2010/main"/>
                </a:ext>
              </a:extLst>
            </a:blip>
            <a:srcRect/>
            <a:stretch/>
          </p:blipFill>
          <p:spPr bwMode="auto">
            <a:xfrm>
              <a:off x="1912953" y="1991455"/>
              <a:ext cx="448060" cy="263743"/>
            </a:xfrm>
            <a:prstGeom prst="rect">
              <a:avLst/>
            </a:prstGeom>
            <a:noFill/>
            <a:extLst>
              <a:ext uri="{909E8E84-426E-40DD-AFC4-6F175D3DCCD1}">
                <a14:hiddenFill xmlns:a14="http://schemas.microsoft.com/office/drawing/2010/main">
                  <a:solidFill>
                    <a:srgbClr val="FFFFFF"/>
                  </a:solidFill>
                </a14:hiddenFill>
              </a:ext>
            </a:extLst>
          </p:spPr>
        </p:pic>
      </p:grpSp>
      <p:sp>
        <p:nvSpPr>
          <p:cNvPr id="245" name="TextBox 244"/>
          <p:cNvSpPr txBox="1"/>
          <p:nvPr/>
        </p:nvSpPr>
        <p:spPr>
          <a:xfrm>
            <a:off x="1939214" y="1491491"/>
            <a:ext cx="666606"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Security</a:t>
            </a:r>
          </a:p>
        </p:txBody>
      </p:sp>
      <p:grpSp>
        <p:nvGrpSpPr>
          <p:cNvPr id="1035" name="Group 1034"/>
          <p:cNvGrpSpPr/>
          <p:nvPr/>
        </p:nvGrpSpPr>
        <p:grpSpPr>
          <a:xfrm>
            <a:off x="2018730" y="2053135"/>
            <a:ext cx="310893" cy="310893"/>
            <a:chOff x="1887654" y="3077940"/>
            <a:chExt cx="455976" cy="455976"/>
          </a:xfrm>
        </p:grpSpPr>
        <p:sp>
          <p:nvSpPr>
            <p:cNvPr id="230" name="Oval 229"/>
            <p:cNvSpPr/>
            <p:nvPr/>
          </p:nvSpPr>
          <p:spPr bwMode="auto">
            <a:xfrm>
              <a:off x="1887654" y="3077940"/>
              <a:ext cx="455976" cy="455976"/>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95"/>
            <p:cNvSpPr>
              <a:spLocks noChangeAspect="1"/>
            </p:cNvSpPr>
            <p:nvPr/>
          </p:nvSpPr>
          <p:spPr bwMode="auto">
            <a:xfrm flipH="1">
              <a:off x="2022194" y="3158486"/>
              <a:ext cx="226476" cy="309412"/>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59875" tIns="29937" rIns="59875" bIns="29937" numCol="1" rtlCol="0" anchor="ctr" anchorCtr="0" compatLnSpc="1">
              <a:prstTxWarp prst="textNoShape">
                <a:avLst/>
              </a:prstTxWarp>
            </a:bodyPr>
            <a:lstStyle/>
            <a:p>
              <a:pPr marL="0" marR="0" lvl="0" indent="0" algn="ctr" defTabSz="598044" eaLnBrk="1" fontAlgn="base" latinLnBrk="0" hangingPunct="1">
                <a:lnSpc>
                  <a:spcPct val="100000"/>
                </a:lnSpc>
                <a:spcBef>
                  <a:spcPct val="0"/>
                </a:spcBef>
                <a:spcAft>
                  <a:spcPct val="0"/>
                </a:spcAft>
                <a:buClrTx/>
                <a:buSzTx/>
                <a:buFontTx/>
                <a:buNone/>
                <a:tabLst/>
                <a:defRPr/>
              </a:pPr>
              <a:endParaRPr kumimoji="0" lang="en-US" sz="1136" b="0" i="0" u="none" strike="noStrike" kern="0" cap="none" spc="0" normalizeH="0" baseline="0" noProof="0">
                <a:ln>
                  <a:noFill/>
                </a:ln>
                <a:solidFill>
                  <a:srgbClr val="000000"/>
                </a:solidFill>
                <a:effectLst/>
                <a:uLnTx/>
                <a:uFillTx/>
                <a:latin typeface="Calibri" panose="020F0502020204030204"/>
              </a:endParaRPr>
            </a:p>
          </p:txBody>
        </p:sp>
      </p:grpSp>
      <p:sp>
        <p:nvSpPr>
          <p:cNvPr id="251" name="Freeform 250"/>
          <p:cNvSpPr>
            <a:spLocks noChangeAspect="1"/>
          </p:cNvSpPr>
          <p:nvPr/>
        </p:nvSpPr>
        <p:spPr bwMode="auto">
          <a:xfrm rot="5400000">
            <a:off x="1646676" y="1709759"/>
            <a:ext cx="225893" cy="248112"/>
          </a:xfrm>
          <a:custGeom>
            <a:avLst/>
            <a:gdLst>
              <a:gd name="T0" fmla="*/ 789 w 789"/>
              <a:gd name="T1" fmla="*/ 276 h 944"/>
              <a:gd name="T2" fmla="*/ 789 w 789"/>
              <a:gd name="T3" fmla="*/ 0 h 944"/>
              <a:gd name="T4" fmla="*/ 513 w 789"/>
              <a:gd name="T5" fmla="*/ 0 h 944"/>
              <a:gd name="T6" fmla="*/ 513 w 789"/>
              <a:gd name="T7" fmla="*/ 113 h 944"/>
              <a:gd name="T8" fmla="*/ 418 w 789"/>
              <a:gd name="T9" fmla="*/ 113 h 944"/>
              <a:gd name="T10" fmla="*/ 418 w 789"/>
              <a:gd name="T11" fmla="*/ 4 h 944"/>
              <a:gd name="T12" fmla="*/ 371 w 789"/>
              <a:gd name="T13" fmla="*/ 4 h 944"/>
              <a:gd name="T14" fmla="*/ 371 w 789"/>
              <a:gd name="T15" fmla="*/ 451 h 944"/>
              <a:gd name="T16" fmla="*/ 277 w 789"/>
              <a:gd name="T17" fmla="*/ 451 h 944"/>
              <a:gd name="T18" fmla="*/ 277 w 789"/>
              <a:gd name="T19" fmla="*/ 335 h 944"/>
              <a:gd name="T20" fmla="*/ 0 w 789"/>
              <a:gd name="T21" fmla="*/ 335 h 944"/>
              <a:gd name="T22" fmla="*/ 0 w 789"/>
              <a:gd name="T23" fmla="*/ 611 h 944"/>
              <a:gd name="T24" fmla="*/ 277 w 789"/>
              <a:gd name="T25" fmla="*/ 611 h 944"/>
              <a:gd name="T26" fmla="*/ 277 w 789"/>
              <a:gd name="T27" fmla="*/ 498 h 944"/>
              <a:gd name="T28" fmla="*/ 371 w 789"/>
              <a:gd name="T29" fmla="*/ 498 h 944"/>
              <a:gd name="T30" fmla="*/ 371 w 789"/>
              <a:gd name="T31" fmla="*/ 944 h 944"/>
              <a:gd name="T32" fmla="*/ 418 w 789"/>
              <a:gd name="T33" fmla="*/ 944 h 944"/>
              <a:gd name="T34" fmla="*/ 418 w 789"/>
              <a:gd name="T35" fmla="*/ 831 h 944"/>
              <a:gd name="T36" fmla="*/ 513 w 789"/>
              <a:gd name="T37" fmla="*/ 831 h 944"/>
              <a:gd name="T38" fmla="*/ 513 w 789"/>
              <a:gd name="T39" fmla="*/ 944 h 944"/>
              <a:gd name="T40" fmla="*/ 789 w 789"/>
              <a:gd name="T41" fmla="*/ 944 h 944"/>
              <a:gd name="T42" fmla="*/ 789 w 789"/>
              <a:gd name="T43" fmla="*/ 668 h 944"/>
              <a:gd name="T44" fmla="*/ 513 w 789"/>
              <a:gd name="T45" fmla="*/ 668 h 944"/>
              <a:gd name="T46" fmla="*/ 513 w 789"/>
              <a:gd name="T47" fmla="*/ 781 h 944"/>
              <a:gd name="T48" fmla="*/ 418 w 789"/>
              <a:gd name="T49" fmla="*/ 781 h 944"/>
              <a:gd name="T50" fmla="*/ 418 w 789"/>
              <a:gd name="T51" fmla="*/ 163 h 944"/>
              <a:gd name="T52" fmla="*/ 513 w 789"/>
              <a:gd name="T53" fmla="*/ 163 h 944"/>
              <a:gd name="T54" fmla="*/ 513 w 789"/>
              <a:gd name="T55" fmla="*/ 276 h 944"/>
              <a:gd name="T56" fmla="*/ 789 w 789"/>
              <a:gd name="T57" fmla="*/ 27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9" h="944">
                <a:moveTo>
                  <a:pt x="789" y="276"/>
                </a:moveTo>
                <a:lnTo>
                  <a:pt x="789" y="0"/>
                </a:lnTo>
                <a:lnTo>
                  <a:pt x="513" y="0"/>
                </a:lnTo>
                <a:lnTo>
                  <a:pt x="513" y="113"/>
                </a:lnTo>
                <a:lnTo>
                  <a:pt x="418" y="113"/>
                </a:lnTo>
                <a:lnTo>
                  <a:pt x="418" y="4"/>
                </a:lnTo>
                <a:lnTo>
                  <a:pt x="371" y="4"/>
                </a:lnTo>
                <a:lnTo>
                  <a:pt x="371" y="451"/>
                </a:lnTo>
                <a:lnTo>
                  <a:pt x="277" y="451"/>
                </a:lnTo>
                <a:lnTo>
                  <a:pt x="277" y="335"/>
                </a:lnTo>
                <a:lnTo>
                  <a:pt x="0" y="335"/>
                </a:lnTo>
                <a:lnTo>
                  <a:pt x="0" y="611"/>
                </a:lnTo>
                <a:lnTo>
                  <a:pt x="277" y="611"/>
                </a:lnTo>
                <a:lnTo>
                  <a:pt x="277" y="498"/>
                </a:lnTo>
                <a:lnTo>
                  <a:pt x="371" y="498"/>
                </a:lnTo>
                <a:lnTo>
                  <a:pt x="371" y="944"/>
                </a:lnTo>
                <a:lnTo>
                  <a:pt x="418" y="944"/>
                </a:lnTo>
                <a:lnTo>
                  <a:pt x="418" y="831"/>
                </a:lnTo>
                <a:lnTo>
                  <a:pt x="513" y="831"/>
                </a:lnTo>
                <a:lnTo>
                  <a:pt x="513" y="944"/>
                </a:lnTo>
                <a:lnTo>
                  <a:pt x="789" y="944"/>
                </a:lnTo>
                <a:lnTo>
                  <a:pt x="789" y="668"/>
                </a:lnTo>
                <a:lnTo>
                  <a:pt x="513" y="668"/>
                </a:lnTo>
                <a:lnTo>
                  <a:pt x="513" y="781"/>
                </a:lnTo>
                <a:lnTo>
                  <a:pt x="418" y="781"/>
                </a:lnTo>
                <a:lnTo>
                  <a:pt x="418" y="163"/>
                </a:lnTo>
                <a:lnTo>
                  <a:pt x="513" y="163"/>
                </a:lnTo>
                <a:lnTo>
                  <a:pt x="513" y="276"/>
                </a:lnTo>
                <a:lnTo>
                  <a:pt x="789" y="276"/>
                </a:lnTo>
                <a:close/>
              </a:path>
            </a:pathLst>
          </a:custGeom>
          <a:solidFill>
            <a:schemeClr val="bg1">
              <a:lumMod val="95000"/>
            </a:schemeClr>
          </a:solidFill>
          <a:ln>
            <a:noFill/>
          </a:ln>
        </p:spPr>
        <p:txBody>
          <a:bodyPr vert="horz" wrap="square" lIns="83748" tIns="41874" rIns="83748" bIns="4187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837424" rtl="0" eaLnBrk="1" fontAlgn="auto" latinLnBrk="0" hangingPunct="1">
              <a:lnSpc>
                <a:spcPct val="100000"/>
              </a:lnSpc>
              <a:spcBef>
                <a:spcPts val="0"/>
              </a:spcBef>
              <a:spcAft>
                <a:spcPts val="0"/>
              </a:spcAft>
              <a:buClrTx/>
              <a:buSzTx/>
              <a:buFontTx/>
              <a:buNone/>
              <a:tabLst/>
              <a:defRPr/>
            </a:pPr>
            <a:endParaRPr kumimoji="0" lang="en-US" sz="1636" b="0" i="0" u="none" strike="noStrike" kern="1200" cap="none" spc="0" normalizeH="0" baseline="0" noProof="0" dirty="0">
              <a:ln>
                <a:noFill/>
              </a:ln>
              <a:solidFill>
                <a:prstClr val="white">
                  <a:lumMod val="95000"/>
                </a:prstClr>
              </a:solidFill>
              <a:effectLst/>
              <a:uLnTx/>
              <a:uFillTx/>
              <a:latin typeface="Segoe UI"/>
              <a:ea typeface="+mn-ea"/>
              <a:cs typeface="+mn-cs"/>
            </a:endParaRPr>
          </a:p>
        </p:txBody>
      </p:sp>
      <p:cxnSp>
        <p:nvCxnSpPr>
          <p:cNvPr id="1028" name="Straight Connector 1027"/>
          <p:cNvCxnSpPr/>
          <p:nvPr/>
        </p:nvCxnSpPr>
        <p:spPr>
          <a:xfrm flipH="1">
            <a:off x="1963368" y="1533531"/>
            <a:ext cx="109023" cy="113053"/>
          </a:xfrm>
          <a:prstGeom prst="line">
            <a:avLst/>
          </a:prstGeom>
          <a:ln w="28575" cmpd="sng">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1968710" y="2018093"/>
            <a:ext cx="76066" cy="74077"/>
          </a:xfrm>
          <a:prstGeom prst="line">
            <a:avLst/>
          </a:prstGeom>
          <a:ln w="28575" cmpd="sng">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flipH="1">
            <a:off x="1376591" y="2070128"/>
            <a:ext cx="183164" cy="209190"/>
          </a:xfrm>
          <a:prstGeom prst="line">
            <a:avLst/>
          </a:prstGeom>
          <a:ln w="28575" cmpd="sng">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1435629" y="1414911"/>
            <a:ext cx="171310" cy="193679"/>
          </a:xfrm>
          <a:prstGeom prst="line">
            <a:avLst/>
          </a:prstGeom>
          <a:ln w="28575" cmpd="sng">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957756" y="1426316"/>
            <a:ext cx="666606"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Metering</a:t>
            </a:r>
          </a:p>
        </p:txBody>
      </p:sp>
      <p:cxnSp>
        <p:nvCxnSpPr>
          <p:cNvPr id="288" name="Straight Arrow Connector 287"/>
          <p:cNvCxnSpPr/>
          <p:nvPr/>
        </p:nvCxnSpPr>
        <p:spPr>
          <a:xfrm flipH="1">
            <a:off x="2096732" y="1814736"/>
            <a:ext cx="537046" cy="0"/>
          </a:xfrm>
          <a:prstGeom prst="straightConnector1">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p:nvPr/>
        </p:nvCxnSpPr>
        <p:spPr>
          <a:xfrm>
            <a:off x="2062278" y="1899162"/>
            <a:ext cx="563056" cy="0"/>
          </a:xfrm>
          <a:prstGeom prst="straightConnector1">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01" name="Oval 300"/>
          <p:cNvSpPr/>
          <p:nvPr/>
        </p:nvSpPr>
        <p:spPr bwMode="auto">
          <a:xfrm>
            <a:off x="1693278" y="4458560"/>
            <a:ext cx="310893" cy="310893"/>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Frame 5"/>
          <p:cNvSpPr>
            <a:spLocks noChangeAspect="1"/>
          </p:cNvSpPr>
          <p:nvPr/>
        </p:nvSpPr>
        <p:spPr bwMode="auto">
          <a:xfrm>
            <a:off x="1767559" y="4519538"/>
            <a:ext cx="169388" cy="18341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3323" tIns="36662" rIns="36662" bIns="73323" numCol="1" spcCol="0" rtlCol="0" fromWordArt="0" anchor="b" anchorCtr="0" forceAA="0" compatLnSpc="1">
            <a:prstTxWarp prst="textNoShape">
              <a:avLst/>
            </a:prstTxWarp>
            <a:noAutofit/>
          </a:bodyPr>
          <a:lstStyle/>
          <a:p>
            <a:pPr marL="0" marR="0" lvl="0" indent="0" algn="ctr" defTabSz="732846" eaLnBrk="1" fontAlgn="base" latinLnBrk="0" hangingPunct="1">
              <a:lnSpc>
                <a:spcPct val="100000"/>
              </a:lnSpc>
              <a:spcBef>
                <a:spcPct val="0"/>
              </a:spcBef>
              <a:spcAft>
                <a:spcPct val="0"/>
              </a:spcAft>
              <a:buClrTx/>
              <a:buSzTx/>
              <a:buFontTx/>
              <a:buNone/>
              <a:tabLst/>
              <a:defRPr/>
            </a:pPr>
            <a:endParaRPr kumimoji="0" lang="en-US" sz="1604" b="0" i="0" u="none" strike="noStrike" kern="0" cap="none" spc="-4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Oval 302"/>
          <p:cNvSpPr/>
          <p:nvPr/>
        </p:nvSpPr>
        <p:spPr bwMode="auto">
          <a:xfrm>
            <a:off x="1547735" y="5073194"/>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Freeform 303"/>
          <p:cNvSpPr>
            <a:spLocks noChangeAspect="1"/>
          </p:cNvSpPr>
          <p:nvPr/>
        </p:nvSpPr>
        <p:spPr bwMode="auto">
          <a:xfrm rot="5400000">
            <a:off x="1691272" y="5182360"/>
            <a:ext cx="225893" cy="248112"/>
          </a:xfrm>
          <a:custGeom>
            <a:avLst/>
            <a:gdLst>
              <a:gd name="T0" fmla="*/ 789 w 789"/>
              <a:gd name="T1" fmla="*/ 276 h 944"/>
              <a:gd name="T2" fmla="*/ 789 w 789"/>
              <a:gd name="T3" fmla="*/ 0 h 944"/>
              <a:gd name="T4" fmla="*/ 513 w 789"/>
              <a:gd name="T5" fmla="*/ 0 h 944"/>
              <a:gd name="T6" fmla="*/ 513 w 789"/>
              <a:gd name="T7" fmla="*/ 113 h 944"/>
              <a:gd name="T8" fmla="*/ 418 w 789"/>
              <a:gd name="T9" fmla="*/ 113 h 944"/>
              <a:gd name="T10" fmla="*/ 418 w 789"/>
              <a:gd name="T11" fmla="*/ 4 h 944"/>
              <a:gd name="T12" fmla="*/ 371 w 789"/>
              <a:gd name="T13" fmla="*/ 4 h 944"/>
              <a:gd name="T14" fmla="*/ 371 w 789"/>
              <a:gd name="T15" fmla="*/ 451 h 944"/>
              <a:gd name="T16" fmla="*/ 277 w 789"/>
              <a:gd name="T17" fmla="*/ 451 h 944"/>
              <a:gd name="T18" fmla="*/ 277 w 789"/>
              <a:gd name="T19" fmla="*/ 335 h 944"/>
              <a:gd name="T20" fmla="*/ 0 w 789"/>
              <a:gd name="T21" fmla="*/ 335 h 944"/>
              <a:gd name="T22" fmla="*/ 0 w 789"/>
              <a:gd name="T23" fmla="*/ 611 h 944"/>
              <a:gd name="T24" fmla="*/ 277 w 789"/>
              <a:gd name="T25" fmla="*/ 611 h 944"/>
              <a:gd name="T26" fmla="*/ 277 w 789"/>
              <a:gd name="T27" fmla="*/ 498 h 944"/>
              <a:gd name="T28" fmla="*/ 371 w 789"/>
              <a:gd name="T29" fmla="*/ 498 h 944"/>
              <a:gd name="T30" fmla="*/ 371 w 789"/>
              <a:gd name="T31" fmla="*/ 944 h 944"/>
              <a:gd name="T32" fmla="*/ 418 w 789"/>
              <a:gd name="T33" fmla="*/ 944 h 944"/>
              <a:gd name="T34" fmla="*/ 418 w 789"/>
              <a:gd name="T35" fmla="*/ 831 h 944"/>
              <a:gd name="T36" fmla="*/ 513 w 789"/>
              <a:gd name="T37" fmla="*/ 831 h 944"/>
              <a:gd name="T38" fmla="*/ 513 w 789"/>
              <a:gd name="T39" fmla="*/ 944 h 944"/>
              <a:gd name="T40" fmla="*/ 789 w 789"/>
              <a:gd name="T41" fmla="*/ 944 h 944"/>
              <a:gd name="T42" fmla="*/ 789 w 789"/>
              <a:gd name="T43" fmla="*/ 668 h 944"/>
              <a:gd name="T44" fmla="*/ 513 w 789"/>
              <a:gd name="T45" fmla="*/ 668 h 944"/>
              <a:gd name="T46" fmla="*/ 513 w 789"/>
              <a:gd name="T47" fmla="*/ 781 h 944"/>
              <a:gd name="T48" fmla="*/ 418 w 789"/>
              <a:gd name="T49" fmla="*/ 781 h 944"/>
              <a:gd name="T50" fmla="*/ 418 w 789"/>
              <a:gd name="T51" fmla="*/ 163 h 944"/>
              <a:gd name="T52" fmla="*/ 513 w 789"/>
              <a:gd name="T53" fmla="*/ 163 h 944"/>
              <a:gd name="T54" fmla="*/ 513 w 789"/>
              <a:gd name="T55" fmla="*/ 276 h 944"/>
              <a:gd name="T56" fmla="*/ 789 w 789"/>
              <a:gd name="T57" fmla="*/ 27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9" h="944">
                <a:moveTo>
                  <a:pt x="789" y="276"/>
                </a:moveTo>
                <a:lnTo>
                  <a:pt x="789" y="0"/>
                </a:lnTo>
                <a:lnTo>
                  <a:pt x="513" y="0"/>
                </a:lnTo>
                <a:lnTo>
                  <a:pt x="513" y="113"/>
                </a:lnTo>
                <a:lnTo>
                  <a:pt x="418" y="113"/>
                </a:lnTo>
                <a:lnTo>
                  <a:pt x="418" y="4"/>
                </a:lnTo>
                <a:lnTo>
                  <a:pt x="371" y="4"/>
                </a:lnTo>
                <a:lnTo>
                  <a:pt x="371" y="451"/>
                </a:lnTo>
                <a:lnTo>
                  <a:pt x="277" y="451"/>
                </a:lnTo>
                <a:lnTo>
                  <a:pt x="277" y="335"/>
                </a:lnTo>
                <a:lnTo>
                  <a:pt x="0" y="335"/>
                </a:lnTo>
                <a:lnTo>
                  <a:pt x="0" y="611"/>
                </a:lnTo>
                <a:lnTo>
                  <a:pt x="277" y="611"/>
                </a:lnTo>
                <a:lnTo>
                  <a:pt x="277" y="498"/>
                </a:lnTo>
                <a:lnTo>
                  <a:pt x="371" y="498"/>
                </a:lnTo>
                <a:lnTo>
                  <a:pt x="371" y="944"/>
                </a:lnTo>
                <a:lnTo>
                  <a:pt x="418" y="944"/>
                </a:lnTo>
                <a:lnTo>
                  <a:pt x="418" y="831"/>
                </a:lnTo>
                <a:lnTo>
                  <a:pt x="513" y="831"/>
                </a:lnTo>
                <a:lnTo>
                  <a:pt x="513" y="944"/>
                </a:lnTo>
                <a:lnTo>
                  <a:pt x="789" y="944"/>
                </a:lnTo>
                <a:lnTo>
                  <a:pt x="789" y="668"/>
                </a:lnTo>
                <a:lnTo>
                  <a:pt x="513" y="668"/>
                </a:lnTo>
                <a:lnTo>
                  <a:pt x="513" y="781"/>
                </a:lnTo>
                <a:lnTo>
                  <a:pt x="418" y="781"/>
                </a:lnTo>
                <a:lnTo>
                  <a:pt x="418" y="163"/>
                </a:lnTo>
                <a:lnTo>
                  <a:pt x="513" y="163"/>
                </a:lnTo>
                <a:lnTo>
                  <a:pt x="513" y="276"/>
                </a:lnTo>
                <a:lnTo>
                  <a:pt x="789" y="276"/>
                </a:lnTo>
                <a:close/>
              </a:path>
            </a:pathLst>
          </a:custGeom>
          <a:solidFill>
            <a:schemeClr val="bg1">
              <a:lumMod val="95000"/>
            </a:schemeClr>
          </a:solidFill>
          <a:ln>
            <a:noFill/>
          </a:ln>
        </p:spPr>
        <p:txBody>
          <a:bodyPr vert="horz" wrap="square" lIns="83748" tIns="41874" rIns="83748" bIns="4187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837424" rtl="0" eaLnBrk="1" fontAlgn="auto" latinLnBrk="0" hangingPunct="1">
              <a:lnSpc>
                <a:spcPct val="100000"/>
              </a:lnSpc>
              <a:spcBef>
                <a:spcPts val="0"/>
              </a:spcBef>
              <a:spcAft>
                <a:spcPts val="0"/>
              </a:spcAft>
              <a:buClrTx/>
              <a:buSzTx/>
              <a:buFontTx/>
              <a:buNone/>
              <a:tabLst/>
              <a:defRPr/>
            </a:pPr>
            <a:endParaRPr kumimoji="0" lang="en-US" sz="1636" b="0" i="0" u="none" strike="noStrike" kern="1200" cap="none" spc="0" normalizeH="0" baseline="0" noProof="0" dirty="0">
              <a:ln>
                <a:noFill/>
              </a:ln>
              <a:solidFill>
                <a:prstClr val="white">
                  <a:lumMod val="95000"/>
                </a:prstClr>
              </a:solidFill>
              <a:effectLst/>
              <a:uLnTx/>
              <a:uFillTx/>
              <a:latin typeface="Segoe UI"/>
              <a:ea typeface="+mn-ea"/>
              <a:cs typeface="+mn-cs"/>
            </a:endParaRPr>
          </a:p>
        </p:txBody>
      </p:sp>
      <p:sp>
        <p:nvSpPr>
          <p:cNvPr id="305" name="TextBox 304"/>
          <p:cNvSpPr txBox="1"/>
          <p:nvPr/>
        </p:nvSpPr>
        <p:spPr>
          <a:xfrm>
            <a:off x="1431006" y="4744877"/>
            <a:ext cx="876470" cy="315443"/>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Energy and Water Metering</a:t>
            </a:r>
          </a:p>
        </p:txBody>
      </p:sp>
      <p:sp>
        <p:nvSpPr>
          <p:cNvPr id="306" name="Oval 305"/>
          <p:cNvSpPr/>
          <p:nvPr/>
        </p:nvSpPr>
        <p:spPr bwMode="auto">
          <a:xfrm>
            <a:off x="1247683" y="5780214"/>
            <a:ext cx="310893" cy="310893"/>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TextBox 306"/>
          <p:cNvSpPr txBox="1"/>
          <p:nvPr/>
        </p:nvSpPr>
        <p:spPr>
          <a:xfrm>
            <a:off x="1026560" y="6063364"/>
            <a:ext cx="666606" cy="430859"/>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HVAC &amp; Water Filtration</a:t>
            </a:r>
          </a:p>
        </p:txBody>
      </p:sp>
      <p:sp>
        <p:nvSpPr>
          <p:cNvPr id="308" name="Oval 307"/>
          <p:cNvSpPr/>
          <p:nvPr/>
        </p:nvSpPr>
        <p:spPr bwMode="auto">
          <a:xfrm>
            <a:off x="1976175" y="5745466"/>
            <a:ext cx="310893" cy="310893"/>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Frame 5"/>
          <p:cNvSpPr>
            <a:spLocks noChangeAspect="1"/>
          </p:cNvSpPr>
          <p:nvPr/>
        </p:nvSpPr>
        <p:spPr bwMode="auto">
          <a:xfrm>
            <a:off x="2046927" y="5808470"/>
            <a:ext cx="169388" cy="18341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3323" tIns="36662" rIns="36662" bIns="73323" numCol="1" spcCol="0" rtlCol="0" fromWordArt="0" anchor="b" anchorCtr="0" forceAA="0" compatLnSpc="1">
            <a:prstTxWarp prst="textNoShape">
              <a:avLst/>
            </a:prstTxWarp>
            <a:noAutofit/>
          </a:bodyPr>
          <a:lstStyle/>
          <a:p>
            <a:pPr marL="0" marR="0" lvl="0" indent="0" algn="ctr" defTabSz="732846" eaLnBrk="1" fontAlgn="base" latinLnBrk="0" hangingPunct="1">
              <a:lnSpc>
                <a:spcPct val="100000"/>
              </a:lnSpc>
              <a:spcBef>
                <a:spcPct val="0"/>
              </a:spcBef>
              <a:spcAft>
                <a:spcPct val="0"/>
              </a:spcAft>
              <a:buClrTx/>
              <a:buSzTx/>
              <a:buFontTx/>
              <a:buNone/>
              <a:tabLst/>
              <a:defRPr/>
            </a:pPr>
            <a:endParaRPr kumimoji="0" lang="en-US" sz="1604" b="0" i="0" u="none" strike="noStrike" kern="0" cap="none" spc="-4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TextBox 309"/>
          <p:cNvSpPr txBox="1"/>
          <p:nvPr/>
        </p:nvSpPr>
        <p:spPr>
          <a:xfrm>
            <a:off x="1734317" y="6045225"/>
            <a:ext cx="825587" cy="430859"/>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Facility Monitoring &amp; Control</a:t>
            </a:r>
          </a:p>
        </p:txBody>
      </p:sp>
      <p:sp>
        <p:nvSpPr>
          <p:cNvPr id="311" name="Frame 5"/>
          <p:cNvSpPr>
            <a:spLocks noChangeAspect="1"/>
          </p:cNvSpPr>
          <p:nvPr/>
        </p:nvSpPr>
        <p:spPr bwMode="auto">
          <a:xfrm>
            <a:off x="1317142" y="5843955"/>
            <a:ext cx="169388" cy="18341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3323" tIns="36662" rIns="36662" bIns="73323" numCol="1" spcCol="0" rtlCol="0" fromWordArt="0" anchor="b" anchorCtr="0" forceAA="0" compatLnSpc="1">
            <a:prstTxWarp prst="textNoShape">
              <a:avLst/>
            </a:prstTxWarp>
            <a:noAutofit/>
          </a:bodyPr>
          <a:lstStyle/>
          <a:p>
            <a:pPr marL="0" marR="0" lvl="0" indent="0" algn="ctr" defTabSz="732846" eaLnBrk="1" fontAlgn="base" latinLnBrk="0" hangingPunct="1">
              <a:lnSpc>
                <a:spcPct val="100000"/>
              </a:lnSpc>
              <a:spcBef>
                <a:spcPct val="0"/>
              </a:spcBef>
              <a:spcAft>
                <a:spcPct val="0"/>
              </a:spcAft>
              <a:buClrTx/>
              <a:buSzTx/>
              <a:buFontTx/>
              <a:buNone/>
              <a:tabLst/>
              <a:defRPr/>
            </a:pPr>
            <a:endParaRPr kumimoji="0" lang="en-US" sz="1604" b="0" i="0" u="none" strike="noStrike" kern="0" cap="none" spc="-4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2" name="Group 311"/>
          <p:cNvGrpSpPr/>
          <p:nvPr/>
        </p:nvGrpSpPr>
        <p:grpSpPr>
          <a:xfrm>
            <a:off x="1047600" y="4851404"/>
            <a:ext cx="316849" cy="310893"/>
            <a:chOff x="1829133" y="1915689"/>
            <a:chExt cx="464712" cy="455976"/>
          </a:xfrm>
        </p:grpSpPr>
        <p:sp>
          <p:nvSpPr>
            <p:cNvPr id="313" name="Oval 312"/>
            <p:cNvSpPr/>
            <p:nvPr/>
          </p:nvSpPr>
          <p:spPr bwMode="auto">
            <a:xfrm>
              <a:off x="1837869" y="1915689"/>
              <a:ext cx="455976" cy="455976"/>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4" name="Picture 24" descr="E:\Eric Suchiang FD\Icons\Metro Icon\Metro icons ALL WHITE\cctv.png"/>
            <p:cNvPicPr>
              <a:picLocks noChangeAspect="1" noChangeArrowheads="1"/>
            </p:cNvPicPr>
            <p:nvPr/>
          </p:nvPicPr>
          <p:blipFill rotWithShape="1">
            <a:blip r:embed="rId17" cstate="screen">
              <a:extLst>
                <a:ext uri="{28A0092B-C50C-407E-A947-70E740481C1C}">
                  <a14:useLocalDpi xmlns:a14="http://schemas.microsoft.com/office/drawing/2010/main"/>
                </a:ext>
              </a:extLst>
            </a:blip>
            <a:srcRect/>
            <a:stretch/>
          </p:blipFill>
          <p:spPr bwMode="auto">
            <a:xfrm>
              <a:off x="1829133" y="2006695"/>
              <a:ext cx="448060" cy="263743"/>
            </a:xfrm>
            <a:prstGeom prst="rect">
              <a:avLst/>
            </a:prstGeom>
            <a:noFill/>
            <a:extLst>
              <a:ext uri="{909E8E84-426E-40DD-AFC4-6F175D3DCCD1}">
                <a14:hiddenFill xmlns:a14="http://schemas.microsoft.com/office/drawing/2010/main">
                  <a:solidFill>
                    <a:srgbClr val="FFFFFF"/>
                  </a:solidFill>
                </a14:hiddenFill>
              </a:ext>
            </a:extLst>
          </p:spPr>
        </p:pic>
      </p:grpSp>
      <p:sp>
        <p:nvSpPr>
          <p:cNvPr id="315" name="TextBox 314"/>
          <p:cNvSpPr txBox="1"/>
          <p:nvPr/>
        </p:nvSpPr>
        <p:spPr>
          <a:xfrm>
            <a:off x="854063" y="5140552"/>
            <a:ext cx="666606" cy="315443"/>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Security &amp; Alarm</a:t>
            </a:r>
          </a:p>
        </p:txBody>
      </p:sp>
      <p:grpSp>
        <p:nvGrpSpPr>
          <p:cNvPr id="266" name="Group 265"/>
          <p:cNvGrpSpPr/>
          <p:nvPr/>
        </p:nvGrpSpPr>
        <p:grpSpPr>
          <a:xfrm>
            <a:off x="2072391" y="5322417"/>
            <a:ext cx="514525" cy="82403"/>
            <a:chOff x="1871106" y="7740105"/>
            <a:chExt cx="838199" cy="75945"/>
          </a:xfrm>
        </p:grpSpPr>
        <p:cxnSp>
          <p:nvCxnSpPr>
            <p:cNvPr id="322" name="Straight Arrow Connector 321"/>
            <p:cNvCxnSpPr/>
            <p:nvPr/>
          </p:nvCxnSpPr>
          <p:spPr>
            <a:xfrm flipH="1">
              <a:off x="1921638" y="7740105"/>
              <a:ext cx="787667" cy="0"/>
            </a:xfrm>
            <a:prstGeom prst="straightConnector1">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3" name="Straight Arrow Connector 322"/>
            <p:cNvCxnSpPr/>
            <p:nvPr/>
          </p:nvCxnSpPr>
          <p:spPr>
            <a:xfrm>
              <a:off x="1871106" y="7816050"/>
              <a:ext cx="825815" cy="0"/>
            </a:xfrm>
            <a:prstGeom prst="straightConnector1">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27" name="Straight Connector 326"/>
          <p:cNvCxnSpPr/>
          <p:nvPr/>
        </p:nvCxnSpPr>
        <p:spPr>
          <a:xfrm flipH="1">
            <a:off x="1512497" y="5587609"/>
            <a:ext cx="139217" cy="202992"/>
          </a:xfrm>
          <a:prstGeom prst="line">
            <a:avLst/>
          </a:prstGeom>
          <a:ln w="28575" cmpd="sng">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1950027" y="5564332"/>
            <a:ext cx="122363" cy="173313"/>
          </a:xfrm>
          <a:prstGeom prst="line">
            <a:avLst/>
          </a:prstGeom>
          <a:ln w="28575" cmpd="sng">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359862" y="5102248"/>
            <a:ext cx="179506" cy="118235"/>
          </a:xfrm>
          <a:prstGeom prst="line">
            <a:avLst/>
          </a:prstGeom>
          <a:ln w="28575" cmpd="sng">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3" name="Oval 342"/>
          <p:cNvSpPr/>
          <p:nvPr/>
        </p:nvSpPr>
        <p:spPr bwMode="auto">
          <a:xfrm>
            <a:off x="5536004" y="5943280"/>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TextBox 343"/>
          <p:cNvSpPr txBox="1"/>
          <p:nvPr/>
        </p:nvSpPr>
        <p:spPr>
          <a:xfrm>
            <a:off x="5449940" y="6465950"/>
            <a:ext cx="666606" cy="315443"/>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Dynamics AX</a:t>
            </a:r>
          </a:p>
        </p:txBody>
      </p:sp>
      <p:sp>
        <p:nvSpPr>
          <p:cNvPr id="345" name="Oval 344"/>
          <p:cNvSpPr/>
          <p:nvPr/>
        </p:nvSpPr>
        <p:spPr bwMode="auto">
          <a:xfrm>
            <a:off x="6380870" y="5943280"/>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Oval 345"/>
          <p:cNvSpPr/>
          <p:nvPr/>
        </p:nvSpPr>
        <p:spPr bwMode="auto">
          <a:xfrm>
            <a:off x="7225735" y="5943281"/>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TextBox 346"/>
          <p:cNvSpPr txBox="1"/>
          <p:nvPr/>
        </p:nvSpPr>
        <p:spPr>
          <a:xfrm>
            <a:off x="7160595" y="6465951"/>
            <a:ext cx="666606" cy="315443"/>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Skype for Business</a:t>
            </a:r>
          </a:p>
        </p:txBody>
      </p:sp>
      <p:pic>
        <p:nvPicPr>
          <p:cNvPr id="348" name="Picture 347" descr="Bitmap.png"/>
          <p:cNvPicPr>
            <a:picLocks noChangeAspect="1"/>
          </p:cNvPicPr>
          <p:nvPr/>
        </p:nvPicPr>
        <p:blipFill>
          <a:blip r:embed="rId18" cstate="print">
            <a:biLevel thresh="50000"/>
            <a:extLst>
              <a:ext uri="{28A0092B-C50C-407E-A947-70E740481C1C}">
                <a14:useLocalDpi xmlns:a14="http://schemas.microsoft.com/office/drawing/2010/main" val="0"/>
              </a:ext>
            </a:extLst>
          </a:blip>
          <a:stretch>
            <a:fillRect/>
          </a:stretch>
        </p:blipFill>
        <p:spPr>
          <a:xfrm>
            <a:off x="5668714" y="6056865"/>
            <a:ext cx="239208" cy="227995"/>
          </a:xfrm>
          <a:prstGeom prst="rect">
            <a:avLst/>
          </a:prstGeom>
        </p:spPr>
      </p:pic>
      <p:pic>
        <p:nvPicPr>
          <p:cNvPr id="349" name="Picture 348" descr="Bitmap.png"/>
          <p:cNvPicPr>
            <a:picLocks noChangeAspect="1"/>
          </p:cNvPicPr>
          <p:nvPr/>
        </p:nvPicPr>
        <p:blipFill>
          <a:blip r:embed="rId18" cstate="print">
            <a:biLevel thresh="50000"/>
            <a:extLst>
              <a:ext uri="{28A0092B-C50C-407E-A947-70E740481C1C}">
                <a14:useLocalDpi xmlns:a14="http://schemas.microsoft.com/office/drawing/2010/main" val="0"/>
              </a:ext>
            </a:extLst>
          </a:blip>
          <a:stretch>
            <a:fillRect/>
          </a:stretch>
        </p:blipFill>
        <p:spPr>
          <a:xfrm>
            <a:off x="6504820" y="6056865"/>
            <a:ext cx="239208" cy="227995"/>
          </a:xfrm>
          <a:prstGeom prst="rect">
            <a:avLst/>
          </a:prstGeom>
        </p:spPr>
      </p:pic>
      <p:cxnSp>
        <p:nvCxnSpPr>
          <p:cNvPr id="350" name="Elbow Connector 349"/>
          <p:cNvCxnSpPr/>
          <p:nvPr/>
        </p:nvCxnSpPr>
        <p:spPr>
          <a:xfrm rot="5400000">
            <a:off x="7209729" y="5243564"/>
            <a:ext cx="904499" cy="366805"/>
          </a:xfrm>
          <a:prstGeom prst="bentConnector3">
            <a:avLst>
              <a:gd name="adj1" fmla="val 52"/>
            </a:avLst>
          </a:prstGeom>
          <a:ln w="6350">
            <a:solidFill>
              <a:schemeClr val="bg1">
                <a:lumMod val="9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51" name="Elbow Connector 350"/>
          <p:cNvCxnSpPr/>
          <p:nvPr/>
        </p:nvCxnSpPr>
        <p:spPr>
          <a:xfrm rot="10800000" flipV="1">
            <a:off x="6632240" y="4857917"/>
            <a:ext cx="1213141" cy="1024332"/>
          </a:xfrm>
          <a:prstGeom prst="bentConnector3">
            <a:avLst>
              <a:gd name="adj1" fmla="val 99902"/>
            </a:avLst>
          </a:prstGeom>
          <a:ln w="6350">
            <a:solidFill>
              <a:schemeClr val="bg1">
                <a:lumMod val="9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52" name="Elbow Connector 351"/>
          <p:cNvCxnSpPr>
            <a:endCxn id="343" idx="0"/>
          </p:cNvCxnSpPr>
          <p:nvPr/>
        </p:nvCxnSpPr>
        <p:spPr>
          <a:xfrm rot="10800000" flipV="1">
            <a:off x="5789115" y="4740176"/>
            <a:ext cx="2056265" cy="1203104"/>
          </a:xfrm>
          <a:prstGeom prst="bentConnector2">
            <a:avLst/>
          </a:prstGeom>
          <a:ln w="6350">
            <a:solidFill>
              <a:schemeClr val="bg1">
                <a:lumMod val="9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53" name="Oval 352"/>
          <p:cNvSpPr/>
          <p:nvPr/>
        </p:nvSpPr>
        <p:spPr bwMode="auto">
          <a:xfrm>
            <a:off x="8098955" y="5943281"/>
            <a:ext cx="506220" cy="506220"/>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TextBox 353"/>
          <p:cNvSpPr txBox="1"/>
          <p:nvPr/>
        </p:nvSpPr>
        <p:spPr>
          <a:xfrm>
            <a:off x="8010759" y="6455928"/>
            <a:ext cx="666606"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Office 365</a:t>
            </a:r>
          </a:p>
        </p:txBody>
      </p:sp>
      <p:pic>
        <p:nvPicPr>
          <p:cNvPr id="355" name="Picture 354" descr="Bitmap.png"/>
          <p:cNvPicPr>
            <a:picLocks noChangeAspect="1"/>
          </p:cNvPicPr>
          <p:nvPr/>
        </p:nvPicPr>
        <p:blipFill>
          <a:blip r:embed="rId19" cstate="print">
            <a:biLevel thresh="50000"/>
            <a:extLst>
              <a:ext uri="{28A0092B-C50C-407E-A947-70E740481C1C}">
                <a14:useLocalDpi xmlns:a14="http://schemas.microsoft.com/office/drawing/2010/main" val="0"/>
              </a:ext>
            </a:extLst>
          </a:blip>
          <a:stretch>
            <a:fillRect/>
          </a:stretch>
        </p:blipFill>
        <p:spPr>
          <a:xfrm>
            <a:off x="8236668" y="6061900"/>
            <a:ext cx="224494" cy="269393"/>
          </a:xfrm>
          <a:prstGeom prst="rect">
            <a:avLst/>
          </a:prstGeom>
        </p:spPr>
      </p:pic>
      <p:sp>
        <p:nvSpPr>
          <p:cNvPr id="356" name="Freeform 355"/>
          <p:cNvSpPr>
            <a:spLocks noChangeAspect="1" noEditPoints="1"/>
          </p:cNvSpPr>
          <p:nvPr/>
        </p:nvSpPr>
        <p:spPr bwMode="black">
          <a:xfrm>
            <a:off x="7380327" y="6101726"/>
            <a:ext cx="208801" cy="211227"/>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bg1">
              <a:lumMod val="95000"/>
            </a:schemeClr>
          </a:solidFill>
          <a:ln>
            <a:noFill/>
          </a:ln>
          <a:extLst/>
        </p:spPr>
        <p:txBody>
          <a:bodyPr vert="horz" wrap="square" lIns="62345" tIns="31173" rIns="62345" bIns="3117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635943"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cxnSp>
        <p:nvCxnSpPr>
          <p:cNvPr id="357" name="Straight Arrow Connector 356"/>
          <p:cNvCxnSpPr/>
          <p:nvPr/>
        </p:nvCxnSpPr>
        <p:spPr>
          <a:xfrm flipH="1">
            <a:off x="7753546" y="6172511"/>
            <a:ext cx="305493" cy="0"/>
          </a:xfrm>
          <a:prstGeom prst="straightConnector1">
            <a:avLst/>
          </a:prstGeom>
          <a:ln w="6350" cmpd="sng">
            <a:solidFill>
              <a:schemeClr val="bg1">
                <a:lumMod val="9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58" name="TextBox 357"/>
          <p:cNvSpPr txBox="1"/>
          <p:nvPr/>
        </p:nvSpPr>
        <p:spPr>
          <a:xfrm>
            <a:off x="6132619" y="6465951"/>
            <a:ext cx="972125" cy="315443"/>
          </a:xfrm>
          <a:prstGeom prst="rect">
            <a:avLst/>
          </a:prstGeom>
          <a:noFill/>
        </p:spPr>
        <p:txBody>
          <a:bodyPr wrap="square" lIns="0" tIns="41896" rIns="0"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Dynamics CRM </a:t>
            </a:r>
          </a:p>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Online &amp; </a:t>
            </a:r>
            <a:r>
              <a:rPr kumimoji="0" lang="en-US" sz="750" b="0" i="0" u="none" strike="noStrike" kern="0" cap="none" spc="0" normalizeH="0" baseline="0" noProof="0" dirty="0" err="1">
                <a:ln>
                  <a:noFill/>
                </a:ln>
                <a:solidFill>
                  <a:prstClr val="white">
                    <a:lumMod val="95000"/>
                  </a:prstClr>
                </a:solidFill>
                <a:effectLst/>
                <a:uLnTx/>
                <a:uFillTx/>
                <a:latin typeface="Segoe UI Semibold"/>
                <a:cs typeface="Segoe UI Semibold"/>
              </a:rPr>
              <a:t>FieldOne</a:t>
            </a:r>
            <a:endPar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endParaRPr>
          </a:p>
        </p:txBody>
      </p:sp>
      <p:cxnSp>
        <p:nvCxnSpPr>
          <p:cNvPr id="360" name="Straight Arrow Connector 359"/>
          <p:cNvCxnSpPr/>
          <p:nvPr/>
        </p:nvCxnSpPr>
        <p:spPr>
          <a:xfrm>
            <a:off x="8388983" y="5259939"/>
            <a:ext cx="0" cy="687349"/>
          </a:xfrm>
          <a:prstGeom prst="straightConnector1">
            <a:avLst/>
          </a:prstGeom>
          <a:ln w="6350" cmpd="sng">
            <a:solidFill>
              <a:schemeClr val="bg1">
                <a:lumMod val="9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80" name="Elbow Connector 379"/>
          <p:cNvCxnSpPr/>
          <p:nvPr/>
        </p:nvCxnSpPr>
        <p:spPr>
          <a:xfrm rot="5400000">
            <a:off x="5808090" y="2846915"/>
            <a:ext cx="1033313" cy="2281626"/>
          </a:xfrm>
          <a:prstGeom prst="bentConnector2">
            <a:avLst/>
          </a:prstGeom>
          <a:ln w="6350" cmpd="sng">
            <a:solidFill>
              <a:schemeClr val="bg1">
                <a:lumMod val="9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4" name="Elbow Connector 383"/>
          <p:cNvCxnSpPr/>
          <p:nvPr/>
        </p:nvCxnSpPr>
        <p:spPr>
          <a:xfrm rot="10800000" flipV="1">
            <a:off x="3236981" y="4504423"/>
            <a:ext cx="1966435" cy="824532"/>
          </a:xfrm>
          <a:prstGeom prst="bentConnector3">
            <a:avLst>
              <a:gd name="adj1" fmla="val 19836"/>
            </a:avLst>
          </a:prstGeom>
          <a:ln w="6350" cmpd="sng">
            <a:solidFill>
              <a:schemeClr val="bg1">
                <a:lumMod val="9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24" name="Elbow Connector 423"/>
          <p:cNvCxnSpPr/>
          <p:nvPr/>
        </p:nvCxnSpPr>
        <p:spPr>
          <a:xfrm rot="10800000" flipV="1">
            <a:off x="3236982" y="4629591"/>
            <a:ext cx="3209255" cy="805358"/>
          </a:xfrm>
          <a:prstGeom prst="bentConnector3">
            <a:avLst>
              <a:gd name="adj1" fmla="val 47572"/>
            </a:avLst>
          </a:prstGeom>
          <a:ln w="6350" cmpd="sng">
            <a:solidFill>
              <a:schemeClr val="bg1">
                <a:lumMod val="9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29" name="Straight Arrow Connector 428"/>
          <p:cNvCxnSpPr/>
          <p:nvPr/>
        </p:nvCxnSpPr>
        <p:spPr>
          <a:xfrm>
            <a:off x="6446237" y="4629200"/>
            <a:ext cx="1399143" cy="0"/>
          </a:xfrm>
          <a:prstGeom prst="straightConnector1">
            <a:avLst/>
          </a:prstGeom>
          <a:ln w="6350" cmpd="sng">
            <a:solidFill>
              <a:schemeClr val="bg1">
                <a:lumMod val="9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7" name="Oval 436"/>
          <p:cNvSpPr/>
          <p:nvPr/>
        </p:nvSpPr>
        <p:spPr bwMode="auto">
          <a:xfrm>
            <a:off x="1601302" y="2629017"/>
            <a:ext cx="310893" cy="310893"/>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9" name="Straight Connector 438"/>
          <p:cNvCxnSpPr/>
          <p:nvPr/>
        </p:nvCxnSpPr>
        <p:spPr>
          <a:xfrm flipH="1">
            <a:off x="1745657" y="2135880"/>
            <a:ext cx="1460" cy="451210"/>
          </a:xfrm>
          <a:prstGeom prst="line">
            <a:avLst/>
          </a:prstGeom>
          <a:ln w="28575" cmpd="sng">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2" name="Rectangle 401"/>
          <p:cNvSpPr/>
          <p:nvPr/>
        </p:nvSpPr>
        <p:spPr>
          <a:xfrm>
            <a:off x="1653677" y="2751356"/>
            <a:ext cx="203517" cy="634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11719"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white"/>
              </a:solidFill>
              <a:effectLst/>
              <a:uLnTx/>
              <a:uFillTx/>
              <a:latin typeface="Calibri" panose="020F0502020204030204"/>
            </a:endParaRPr>
          </a:p>
        </p:txBody>
      </p:sp>
      <p:sp>
        <p:nvSpPr>
          <p:cNvPr id="444" name="Rectangle 443"/>
          <p:cNvSpPr/>
          <p:nvPr/>
        </p:nvSpPr>
        <p:spPr>
          <a:xfrm rot="5400000">
            <a:off x="1656518" y="2754599"/>
            <a:ext cx="203517" cy="634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11719"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prstClr val="white"/>
              </a:solidFill>
              <a:effectLst/>
              <a:uLnTx/>
              <a:uFillTx/>
              <a:latin typeface="Calibri" panose="020F0502020204030204"/>
            </a:endParaRPr>
          </a:p>
        </p:txBody>
      </p:sp>
      <p:sp>
        <p:nvSpPr>
          <p:cNvPr id="445" name="TextBox 444"/>
          <p:cNvSpPr txBox="1"/>
          <p:nvPr/>
        </p:nvSpPr>
        <p:spPr>
          <a:xfrm>
            <a:off x="1418965" y="2906917"/>
            <a:ext cx="697189" cy="200026"/>
          </a:xfrm>
          <a:prstGeom prst="rect">
            <a:avLst/>
          </a:prstGeom>
          <a:noFill/>
        </p:spPr>
        <p:txBody>
          <a:bodyPr wrap="square" lIns="83792" tIns="41896" rIns="83792" bIns="41896" rtlCol="0">
            <a:spAutoFit/>
          </a:bodyPr>
          <a:lstStyle/>
          <a:p>
            <a:pPr marL="0" marR="0" lvl="0" indent="0" algn="ctr" defTabSz="997044"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lumMod val="95000"/>
                  </a:prstClr>
                </a:solidFill>
                <a:effectLst/>
                <a:uLnTx/>
                <a:uFillTx/>
                <a:latin typeface="Segoe UI Semibold"/>
                <a:cs typeface="Segoe UI Semibold"/>
              </a:rPr>
              <a:t>Healthcare</a:t>
            </a:r>
          </a:p>
        </p:txBody>
      </p:sp>
      <p:sp>
        <p:nvSpPr>
          <p:cNvPr id="447" name="Oval 446"/>
          <p:cNvSpPr/>
          <p:nvPr/>
        </p:nvSpPr>
        <p:spPr bwMode="auto">
          <a:xfrm>
            <a:off x="2243279" y="4910518"/>
            <a:ext cx="310893" cy="310893"/>
          </a:xfrm>
          <a:prstGeom prst="ellipse">
            <a:avLst/>
          </a:prstGeom>
          <a:solidFill>
            <a:srgbClr val="00B0F0"/>
          </a:solidFill>
          <a:ln>
            <a:solidFill>
              <a:schemeClr val="bg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2345" tIns="62345" rIns="23382" bIns="23382" rtlCol="0" anchor="b" anchorCtr="0"/>
          <a:lstStyle/>
          <a:p>
            <a:pPr marL="0" marR="0" lvl="0" indent="0" algn="ctr" defTabSz="635714" eaLnBrk="1" fontAlgn="auto" latinLnBrk="0" hangingPunct="1">
              <a:lnSpc>
                <a:spcPct val="100000"/>
              </a:lnSpc>
              <a:spcBef>
                <a:spcPts val="0"/>
              </a:spcBef>
              <a:spcAft>
                <a:spcPts val="0"/>
              </a:spcAft>
              <a:buClrTx/>
              <a:buSzTx/>
              <a:buFontTx/>
              <a:buNone/>
              <a:tabLst/>
              <a:defRPr/>
            </a:pPr>
            <a:endParaRPr kumimoji="0" lang="en-US" sz="5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8" name="Frame 5"/>
          <p:cNvSpPr>
            <a:spLocks noChangeAspect="1"/>
          </p:cNvSpPr>
          <p:nvPr/>
        </p:nvSpPr>
        <p:spPr bwMode="auto">
          <a:xfrm>
            <a:off x="2317561" y="4971496"/>
            <a:ext cx="169388" cy="18341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3323" tIns="36662" rIns="36662" bIns="73323" numCol="1" spcCol="0" rtlCol="0" fromWordArt="0" anchor="b" anchorCtr="0" forceAA="0" compatLnSpc="1">
            <a:prstTxWarp prst="textNoShape">
              <a:avLst/>
            </a:prstTxWarp>
            <a:noAutofit/>
          </a:bodyPr>
          <a:lstStyle/>
          <a:p>
            <a:pPr marL="0" marR="0" lvl="0" indent="0" algn="ctr" defTabSz="732846" eaLnBrk="1" fontAlgn="base" latinLnBrk="0" hangingPunct="1">
              <a:lnSpc>
                <a:spcPct val="100000"/>
              </a:lnSpc>
              <a:spcBef>
                <a:spcPct val="0"/>
              </a:spcBef>
              <a:spcAft>
                <a:spcPct val="0"/>
              </a:spcAft>
              <a:buClrTx/>
              <a:buSzTx/>
              <a:buFontTx/>
              <a:buNone/>
              <a:tabLst/>
              <a:defRPr/>
            </a:pPr>
            <a:endParaRPr kumimoji="0" lang="en-US" sz="1604" b="0" i="0" u="none" strike="noStrike" kern="0" cap="none" spc="-4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9" name="Straight Connector 448"/>
          <p:cNvCxnSpPr/>
          <p:nvPr/>
        </p:nvCxnSpPr>
        <p:spPr>
          <a:xfrm flipH="1">
            <a:off x="2058502" y="5115207"/>
            <a:ext cx="177049" cy="102856"/>
          </a:xfrm>
          <a:prstGeom prst="line">
            <a:avLst/>
          </a:prstGeom>
          <a:ln w="28575" cmpd="sng">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233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650113"/>
            <a:ext cx="8426301" cy="1792836"/>
          </a:xfrm>
        </p:spPr>
        <p:txBody>
          <a:bodyPr/>
          <a:lstStyle/>
          <a:p>
            <a:r>
              <a:rPr lang="en-US" sz="4313" dirty="0" err="1"/>
              <a:t>Thansks</a:t>
            </a:r>
            <a:r>
              <a:rPr lang="en-US" sz="4313" dirty="0"/>
              <a:t>.. ^^</a:t>
            </a:r>
          </a:p>
        </p:txBody>
      </p:sp>
    </p:spTree>
    <p:extLst>
      <p:ext uri="{BB962C8B-B14F-4D97-AF65-F5344CB8AC3E}">
        <p14:creationId xmlns:p14="http://schemas.microsoft.com/office/powerpoint/2010/main" val="2013421095"/>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fontScale="90000"/>
          </a:bodyPr>
          <a:lstStyle/>
          <a:p>
            <a:r>
              <a:rPr lang="en-US" altLang="ko-KR" dirty="0"/>
              <a:t>Microsoft IoT platform</a:t>
            </a:r>
            <a:r>
              <a:rPr lang="ko-KR" altLang="en-US" dirty="0"/>
              <a:t> </a:t>
            </a:r>
            <a:r>
              <a:rPr lang="en-US" altLang="ko-KR" dirty="0"/>
              <a:t>End-to-end</a:t>
            </a:r>
            <a:r>
              <a:rPr lang="ko-KR" altLang="en-US" dirty="0"/>
              <a:t> 서비스</a:t>
            </a:r>
            <a:r>
              <a:rPr lang="en-US" altLang="ko-KR" dirty="0"/>
              <a:t> </a:t>
            </a:r>
            <a:endParaRPr lang="ko-KR" altLang="en-US" dirty="0"/>
          </a:p>
        </p:txBody>
      </p:sp>
      <p:graphicFrame>
        <p:nvGraphicFramePr>
          <p:cNvPr id="59" name="Table 53"/>
          <p:cNvGraphicFramePr>
            <a:graphicFrameLocks noGrp="1"/>
          </p:cNvGraphicFramePr>
          <p:nvPr>
            <p:extLst/>
          </p:nvPr>
        </p:nvGraphicFramePr>
        <p:xfrm>
          <a:off x="385083" y="1042801"/>
          <a:ext cx="11316010" cy="5740381"/>
        </p:xfrm>
        <a:graphic>
          <a:graphicData uri="http://schemas.openxmlformats.org/drawingml/2006/table">
            <a:tbl>
              <a:tblPr firstRow="1" bandRow="1">
                <a:tableStyleId>{5C22544A-7EE6-4342-B048-85BDC9FD1C3A}</a:tableStyleId>
              </a:tblPr>
              <a:tblGrid>
                <a:gridCol w="2263202">
                  <a:extLst>
                    <a:ext uri="{9D8B030D-6E8A-4147-A177-3AD203B41FA5}">
                      <a16:colId xmlns:a16="http://schemas.microsoft.com/office/drawing/2014/main" val="20000"/>
                    </a:ext>
                  </a:extLst>
                </a:gridCol>
                <a:gridCol w="2263202">
                  <a:extLst>
                    <a:ext uri="{9D8B030D-6E8A-4147-A177-3AD203B41FA5}">
                      <a16:colId xmlns:a16="http://schemas.microsoft.com/office/drawing/2014/main" val="20001"/>
                    </a:ext>
                  </a:extLst>
                </a:gridCol>
                <a:gridCol w="2263202">
                  <a:extLst>
                    <a:ext uri="{9D8B030D-6E8A-4147-A177-3AD203B41FA5}">
                      <a16:colId xmlns:a16="http://schemas.microsoft.com/office/drawing/2014/main" val="20002"/>
                    </a:ext>
                  </a:extLst>
                </a:gridCol>
                <a:gridCol w="2263202">
                  <a:extLst>
                    <a:ext uri="{9D8B030D-6E8A-4147-A177-3AD203B41FA5}">
                      <a16:colId xmlns:a16="http://schemas.microsoft.com/office/drawing/2014/main" val="20003"/>
                    </a:ext>
                  </a:extLst>
                </a:gridCol>
                <a:gridCol w="2263202">
                  <a:extLst>
                    <a:ext uri="{9D8B030D-6E8A-4147-A177-3AD203B41FA5}">
                      <a16:colId xmlns:a16="http://schemas.microsoft.com/office/drawing/2014/main" val="20004"/>
                    </a:ext>
                  </a:extLst>
                </a:gridCol>
              </a:tblGrid>
              <a:tr h="479554">
                <a:tc>
                  <a:txBody>
                    <a:bodyPr/>
                    <a:lstStyle/>
                    <a:p>
                      <a:pPr algn="ctr"/>
                      <a:endParaRPr lang="en-US" sz="1600" b="1" dirty="0">
                        <a:solidFill>
                          <a:srgbClr val="FFFFFF"/>
                        </a:solidFill>
                        <a:latin typeface="Segoe UI Semibold" panose="020B0702040204020203" pitchFamily="34" charset="0"/>
                      </a:endParaRPr>
                    </a:p>
                    <a:p>
                      <a:pPr algn="ctr"/>
                      <a:endParaRPr lang="en-US" sz="1600" b="1" dirty="0">
                        <a:solidFill>
                          <a:srgbClr val="FFFFFF"/>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ko-KR" altLang="en-US" sz="1600" b="1" dirty="0"/>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endParaRPr lang="en-GB" sz="1600" b="1" kern="1200" dirty="0">
                        <a:solidFill>
                          <a:srgbClr val="FFFFFF"/>
                        </a:solidFill>
                        <a:latin typeface="Segoe UI Semibold" panose="020B0702040204020203" pitchFamily="34" charset="0"/>
                        <a:ea typeface="+mn-ea"/>
                        <a:cs typeface="+mn-cs"/>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41748">
                <a:tc>
                  <a:txBody>
                    <a:bodyPr/>
                    <a:lstStyle/>
                    <a:p>
                      <a:r>
                        <a:rPr lang="en-US" sz="1200" baseline="0" dirty="0"/>
                        <a:t>        </a:t>
                      </a:r>
                      <a:r>
                        <a:rPr lang="ko-KR" altLang="en-US" sz="1400" b="1" baseline="0" dirty="0">
                          <a:solidFill>
                            <a:schemeClr val="bg1"/>
                          </a:solidFill>
                        </a:rPr>
                        <a:t>각종 소형 디          </a:t>
                      </a:r>
                      <a:endParaRPr lang="en-US" altLang="ko-KR" sz="1400" b="1" baseline="0" dirty="0">
                        <a:solidFill>
                          <a:schemeClr val="bg1"/>
                        </a:solidFill>
                      </a:endParaRPr>
                    </a:p>
                    <a:p>
                      <a:r>
                        <a:rPr lang="en-US" altLang="ko-KR" sz="1400" b="1" baseline="0" dirty="0">
                          <a:solidFill>
                            <a:schemeClr val="bg1"/>
                          </a:solidFill>
                        </a:rPr>
                        <a:t>       </a:t>
                      </a:r>
                      <a:r>
                        <a:rPr lang="ko-KR" altLang="en-US" sz="1400" b="1" baseline="0" dirty="0" err="1">
                          <a:solidFill>
                            <a:schemeClr val="bg1"/>
                          </a:solidFill>
                        </a:rPr>
                        <a:t>바이스</a:t>
                      </a:r>
                      <a:r>
                        <a:rPr lang="ko-KR" altLang="en-US" sz="1400" b="1" baseline="0" dirty="0">
                          <a:solidFill>
                            <a:schemeClr val="bg1"/>
                          </a:solidFill>
                        </a:rPr>
                        <a:t> 및 센서</a:t>
                      </a:r>
                      <a:endParaRPr lang="en-US" sz="1400" b="1" dirty="0">
                        <a:solidFill>
                          <a:schemeClr val="bg1"/>
                        </a:solidFill>
                      </a:endParaRPr>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600" kern="0" dirty="0" err="1">
                          <a:solidFill>
                            <a:srgbClr val="FFFFFF"/>
                          </a:solidFill>
                        </a:rPr>
                        <a:t>IoT</a:t>
                      </a:r>
                      <a:r>
                        <a:rPr lang="ko-KR" altLang="en-US" sz="1600" kern="0" dirty="0">
                          <a:solidFill>
                            <a:srgbClr val="FFFFFF"/>
                          </a:solidFill>
                        </a:rPr>
                        <a:t> 허브</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a:t>
                      </a:r>
                      <a:r>
                        <a:rPr lang="ko-KR" altLang="en-US" sz="1200" kern="0" dirty="0">
                          <a:solidFill>
                            <a:srgbClr val="FFFFFF"/>
                          </a:solidFill>
                        </a:rPr>
                        <a:t>대량 </a:t>
                      </a:r>
                      <a:r>
                        <a:rPr lang="en-US" altLang="ko-KR" sz="1200" kern="0" dirty="0">
                          <a:solidFill>
                            <a:srgbClr val="FFFFFF"/>
                          </a:solidFill>
                        </a:rPr>
                        <a:t>Telemetry</a:t>
                      </a:r>
                      <a:r>
                        <a:rPr lang="ko-KR" altLang="en-US" sz="1200" kern="0" dirty="0">
                          <a:solidFill>
                            <a:srgbClr val="FFFFFF"/>
                          </a:solidFill>
                        </a:rPr>
                        <a:t> 수집</a:t>
                      </a:r>
                      <a:r>
                        <a:rPr lang="en-US" altLang="ko-KR" sz="1200" kern="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SQL Database</a:t>
                      </a: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(PaaS</a:t>
                      </a:r>
                      <a:r>
                        <a:rPr lang="en-US" sz="1200" kern="0" baseline="0" dirty="0">
                          <a:solidFill>
                            <a:srgbClr val="FFFFFF"/>
                          </a:solidFill>
                        </a:rPr>
                        <a:t> </a:t>
                      </a:r>
                      <a:r>
                        <a:rPr lang="ko-KR" altLang="en-US" sz="1200" kern="0" baseline="0" dirty="0">
                          <a:solidFill>
                            <a:srgbClr val="FFFFFF"/>
                          </a:solidFill>
                        </a:rPr>
                        <a:t>형태의 </a:t>
                      </a:r>
                      <a:r>
                        <a:rPr lang="en-US" altLang="ko-KR" sz="1200" kern="0" baseline="0" dirty="0">
                          <a:solidFill>
                            <a:srgbClr val="FFFFFF"/>
                          </a:solidFill>
                        </a:rPr>
                        <a:t>SQL Server </a:t>
                      </a:r>
                      <a:r>
                        <a:rPr lang="ko-KR" altLang="en-US" sz="1200" kern="0" baseline="0" dirty="0">
                          <a:solidFill>
                            <a:srgbClr val="FFFFFF"/>
                          </a:solidFill>
                        </a:rPr>
                        <a:t>서비스</a:t>
                      </a:r>
                      <a:r>
                        <a:rPr lang="en-US" altLang="ko-KR" sz="1200" kern="0" baseline="0" dirty="0">
                          <a:solidFill>
                            <a:srgbClr val="FFFFFF"/>
                          </a:solidFill>
                        </a:rPr>
                        <a:t>)</a:t>
                      </a:r>
                      <a:endParaRPr lang="en-US" sz="16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ko-KR" altLang="en-US" sz="1600" kern="0" dirty="0" err="1">
                          <a:solidFill>
                            <a:srgbClr val="FFFFFF"/>
                          </a:solidFill>
                        </a:rPr>
                        <a:t>머신러닝</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a:t>
                      </a:r>
                      <a:r>
                        <a:rPr lang="ko-KR" altLang="en-US" sz="1200" kern="0" dirty="0">
                          <a:solidFill>
                            <a:srgbClr val="FFFFFF"/>
                          </a:solidFill>
                        </a:rPr>
                        <a:t>고급 분석 및 기계학습</a:t>
                      </a:r>
                      <a:r>
                        <a:rPr lang="en-US" altLang="ko-KR" sz="1200" kern="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Power BI</a:t>
                      </a: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a:t>
                      </a:r>
                      <a:r>
                        <a:rPr lang="ko-KR" altLang="en-US" sz="1200" kern="0" dirty="0">
                          <a:solidFill>
                            <a:srgbClr val="FFFFFF"/>
                          </a:solidFill>
                        </a:rPr>
                        <a:t>데이터</a:t>
                      </a:r>
                      <a:r>
                        <a:rPr lang="ko-KR" altLang="en-US" sz="1200" kern="0" baseline="0" dirty="0">
                          <a:solidFill>
                            <a:srgbClr val="FFFFFF"/>
                          </a:solidFill>
                        </a:rPr>
                        <a:t> 분석</a:t>
                      </a:r>
                      <a:r>
                        <a:rPr lang="en-US" altLang="ko-KR" sz="1200" kern="0" baseline="0" dirty="0">
                          <a:solidFill>
                            <a:srgbClr val="FFFFFF"/>
                          </a:solidFill>
                        </a:rPr>
                        <a:t>&amp; </a:t>
                      </a:r>
                      <a:r>
                        <a:rPr lang="ko-KR" altLang="en-US" sz="1200" kern="0" baseline="0" dirty="0">
                          <a:solidFill>
                            <a:srgbClr val="FFFFFF"/>
                          </a:solidFill>
                        </a:rPr>
                        <a:t>시각화 플랫폼</a:t>
                      </a:r>
                      <a:r>
                        <a:rPr lang="en-US" altLang="ko-KR" sz="1200" kern="0" baseline="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841748">
                <a:tc>
                  <a:txBody>
                    <a:bodyPr/>
                    <a:lstStyle/>
                    <a:p>
                      <a:r>
                        <a:rPr lang="en-US" sz="1200" dirty="0"/>
                        <a:t>           </a:t>
                      </a:r>
                      <a:r>
                        <a:rPr lang="ko-KR" altLang="en-US" sz="1400" dirty="0">
                          <a:solidFill>
                            <a:schemeClr val="bg1"/>
                          </a:solidFill>
                        </a:rPr>
                        <a:t>대형 기계 장    </a:t>
                      </a:r>
                      <a:endParaRPr lang="en-US" altLang="ko-KR" sz="1400" dirty="0">
                        <a:solidFill>
                          <a:schemeClr val="bg1"/>
                        </a:solidFill>
                      </a:endParaRPr>
                    </a:p>
                    <a:p>
                      <a:r>
                        <a:rPr lang="en-US" altLang="ko-KR" sz="1400" dirty="0">
                          <a:solidFill>
                            <a:schemeClr val="bg1"/>
                          </a:solidFill>
                        </a:rPr>
                        <a:t>         </a:t>
                      </a:r>
                      <a:r>
                        <a:rPr lang="ko-KR" altLang="en-US" sz="1400" dirty="0">
                          <a:solidFill>
                            <a:schemeClr val="bg1"/>
                          </a:solidFill>
                        </a:rPr>
                        <a:t>치 및 그 센서</a:t>
                      </a:r>
                      <a:endParaRPr lang="en-US" sz="1400" dirty="0">
                        <a:solidFill>
                          <a:schemeClr val="bg1"/>
                        </a:solidFill>
                      </a:endParaRPr>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altLang="ko-KR" sz="1600" dirty="0">
                          <a:solidFill>
                            <a:schemeClr val="bg1"/>
                          </a:solidFill>
                        </a:rPr>
                        <a:t>Event Hub</a:t>
                      </a:r>
                    </a:p>
                    <a:p>
                      <a:pPr marL="0" marR="0" indent="0" algn="l" defTabSz="685517"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r>
                        <a:rPr lang="ko-KR" altLang="en-US" sz="1200" dirty="0">
                          <a:solidFill>
                            <a:schemeClr val="bg1"/>
                          </a:solidFill>
                        </a:rPr>
                        <a:t>대량 이벤트 </a:t>
                      </a:r>
                      <a:r>
                        <a:rPr lang="ko-KR" altLang="en-US" sz="1200" baseline="0" dirty="0">
                          <a:solidFill>
                            <a:schemeClr val="bg1"/>
                          </a:solidFill>
                        </a:rPr>
                        <a:t>수집</a:t>
                      </a:r>
                      <a:r>
                        <a:rPr lang="en-US" altLang="ko-KR" sz="1200" dirty="0">
                          <a:solidFill>
                            <a:schemeClr val="bg1"/>
                          </a:solidFill>
                        </a:rPr>
                        <a:t>)</a:t>
                      </a:r>
                      <a:endParaRPr lang="en-US" sz="12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Table/Blob </a:t>
                      </a:r>
                      <a:r>
                        <a:rPr lang="ko-KR" altLang="en-US" sz="1600" kern="0" dirty="0">
                          <a:solidFill>
                            <a:srgbClr val="FFFFFF"/>
                          </a:solidFill>
                        </a:rPr>
                        <a:t>저장소</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a:t>
                      </a:r>
                      <a:r>
                        <a:rPr lang="ko-KR" altLang="en-US" sz="1200" kern="0" dirty="0" err="1">
                          <a:solidFill>
                            <a:srgbClr val="FFFFFF"/>
                          </a:solidFill>
                        </a:rPr>
                        <a:t>클라우드</a:t>
                      </a:r>
                      <a:r>
                        <a:rPr lang="ko-KR" altLang="en-US" sz="1200" kern="0" dirty="0">
                          <a:solidFill>
                            <a:srgbClr val="FFFFFF"/>
                          </a:solidFill>
                        </a:rPr>
                        <a:t> 저장소</a:t>
                      </a:r>
                      <a:r>
                        <a:rPr lang="en-US" altLang="ko-KR" sz="1200" kern="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ko-KR" altLang="en-US" sz="1600" kern="0" dirty="0">
                          <a:solidFill>
                            <a:srgbClr val="FFFFFF"/>
                          </a:solidFill>
                        </a:rPr>
                        <a:t>스트림 분석</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200" kern="0" dirty="0">
                          <a:solidFill>
                            <a:srgbClr val="FFFFFF"/>
                          </a:solidFill>
                        </a:rPr>
                        <a:t>(</a:t>
                      </a:r>
                      <a:r>
                        <a:rPr lang="ko-KR" altLang="en-US" sz="1200" kern="0" dirty="0">
                          <a:solidFill>
                            <a:srgbClr val="FFFFFF"/>
                          </a:solidFill>
                        </a:rPr>
                        <a:t>실시간 분석</a:t>
                      </a:r>
                      <a:r>
                        <a:rPr lang="en-US" altLang="ko-KR" sz="1200" kern="0" dirty="0">
                          <a:solidFill>
                            <a:srgbClr val="FFFFFF"/>
                          </a:solidFill>
                        </a:rPr>
                        <a:t>)</a:t>
                      </a: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ko-KR" altLang="en-US" sz="1600" dirty="0">
                          <a:solidFill>
                            <a:schemeClr val="bg1"/>
                          </a:solidFill>
                        </a:rPr>
                        <a:t>서비스 버스</a:t>
                      </a:r>
                      <a:endParaRPr lang="en-US" altLang="ko-KR" sz="1600" dirty="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r>
                        <a:rPr lang="ko-KR" altLang="en-US" sz="1200" dirty="0">
                          <a:solidFill>
                            <a:schemeClr val="bg1"/>
                          </a:solidFill>
                        </a:rPr>
                        <a:t>메시지 연결</a:t>
                      </a:r>
                      <a:r>
                        <a:rPr lang="en-US" altLang="ko-KR" sz="1200" dirty="0">
                          <a:solidFill>
                            <a:schemeClr val="bg1"/>
                          </a:solidFill>
                        </a:rPr>
                        <a:t>)</a:t>
                      </a:r>
                      <a:endParaRPr lang="en-US" sz="12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a:solidFill>
                            <a:srgbClr val="FFFFFF"/>
                          </a:solidFill>
                        </a:rPr>
                        <a:t>DocumentDB</a:t>
                      </a:r>
                      <a:endParaRPr lang="en-US"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(NoSQL </a:t>
                      </a:r>
                      <a:r>
                        <a:rPr lang="ko-KR" altLang="en-US" sz="1200" kern="0" dirty="0">
                          <a:solidFill>
                            <a:srgbClr val="FFFFFF"/>
                          </a:solidFill>
                        </a:rPr>
                        <a:t>문서</a:t>
                      </a:r>
                      <a:r>
                        <a:rPr lang="en-US" altLang="ko-KR" sz="1200" kern="0" dirty="0">
                          <a:solidFill>
                            <a:srgbClr val="FFFFFF"/>
                          </a:solidFill>
                        </a:rPr>
                        <a:t>DB </a:t>
                      </a:r>
                      <a:r>
                        <a:rPr lang="ko-KR" altLang="en-US" sz="1200" kern="0" dirty="0">
                          <a:solidFill>
                            <a:srgbClr val="FFFFFF"/>
                          </a:solidFill>
                        </a:rPr>
                        <a:t>서비스</a:t>
                      </a:r>
                      <a:r>
                        <a:rPr lang="en-US" altLang="ko-KR" sz="1200" kern="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HDInsight</a:t>
                      </a: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a:t>
                      </a:r>
                      <a:r>
                        <a:rPr lang="ko-KR" altLang="en-US" sz="1200" kern="0" dirty="0" err="1">
                          <a:solidFill>
                            <a:srgbClr val="FFFFFF"/>
                          </a:solidFill>
                        </a:rPr>
                        <a:t>클라우드</a:t>
                      </a:r>
                      <a:r>
                        <a:rPr lang="ko-KR" altLang="en-US" sz="1200" kern="0" dirty="0">
                          <a:solidFill>
                            <a:srgbClr val="FFFFFF"/>
                          </a:solidFill>
                        </a:rPr>
                        <a:t> 상의 </a:t>
                      </a:r>
                      <a:r>
                        <a:rPr lang="en-US" sz="1200" kern="0" dirty="0">
                          <a:solidFill>
                            <a:srgbClr val="FFFFFF"/>
                          </a:solidFill>
                        </a:rPr>
                        <a:t>Hadoop </a:t>
                      </a:r>
                      <a:r>
                        <a:rPr lang="ko-KR" altLang="en-US" sz="1200" kern="0" dirty="0">
                          <a:solidFill>
                            <a:srgbClr val="FFFFFF"/>
                          </a:solidFill>
                        </a:rPr>
                        <a:t>시스템</a:t>
                      </a:r>
                      <a:r>
                        <a:rPr lang="en-US" altLang="ko-KR" sz="1200" kern="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6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ko-KR" altLang="en-US" sz="1500" dirty="0">
                          <a:solidFill>
                            <a:schemeClr val="bg1"/>
                          </a:solidFill>
                        </a:rPr>
                        <a:t>데이터카탈로그</a:t>
                      </a:r>
                      <a:endParaRPr lang="en-US" altLang="ko-KR" sz="1500" dirty="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r>
                        <a:rPr lang="ko-KR" altLang="en-US" sz="1200" dirty="0">
                          <a:solidFill>
                            <a:schemeClr val="bg1"/>
                          </a:solidFill>
                        </a:rPr>
                        <a:t>데이터 원본</a:t>
                      </a:r>
                      <a:r>
                        <a:rPr lang="ko-KR" altLang="en-US" sz="1200" baseline="0" dirty="0">
                          <a:solidFill>
                            <a:schemeClr val="bg1"/>
                          </a:solidFill>
                        </a:rPr>
                        <a:t> </a:t>
                      </a:r>
                      <a:r>
                        <a:rPr lang="ko-KR" altLang="en-US" sz="1200" dirty="0">
                          <a:solidFill>
                            <a:schemeClr val="bg1"/>
                          </a:solidFill>
                        </a:rPr>
                        <a:t>검색</a:t>
                      </a:r>
                      <a:r>
                        <a:rPr lang="en-US" altLang="ko-KR" sz="1200" dirty="0">
                          <a:solidFill>
                            <a:schemeClr val="bg1"/>
                          </a:solidFill>
                        </a:rPr>
                        <a:t>)</a:t>
                      </a:r>
                      <a:endParaRPr lang="en-US" sz="12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ko-KR" altLang="en-US" sz="1600" kern="0" dirty="0">
                          <a:solidFill>
                            <a:srgbClr val="FFFFFF"/>
                          </a:solidFill>
                        </a:rPr>
                        <a:t>데이터 레이크</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200" kern="0" dirty="0">
                          <a:solidFill>
                            <a:srgbClr val="FFFFFF"/>
                          </a:solidFill>
                        </a:rPr>
                        <a:t>(</a:t>
                      </a:r>
                      <a:r>
                        <a:rPr lang="ko-KR" altLang="en-US" sz="1200" kern="0" dirty="0">
                          <a:solidFill>
                            <a:srgbClr val="FFFFFF"/>
                          </a:solidFill>
                        </a:rPr>
                        <a:t>빅데이터를 위한 저장소 및 분석</a:t>
                      </a:r>
                      <a:r>
                        <a:rPr lang="en-US" altLang="ko-KR" sz="1200" kern="0" dirty="0">
                          <a:solidFill>
                            <a:srgbClr val="FFFFFF"/>
                          </a:solidFill>
                        </a:rPr>
                        <a:t>)</a:t>
                      </a: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600" kern="0" dirty="0" err="1">
                          <a:solidFill>
                            <a:srgbClr val="FFFFFF"/>
                          </a:solidFill>
                        </a:rPr>
                        <a:t>Revoluton</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600" kern="0" dirty="0">
                          <a:solidFill>
                            <a:srgbClr val="FFFFFF"/>
                          </a:solidFill>
                        </a:rPr>
                        <a:t>Analytics</a:t>
                      </a: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200" kern="0" dirty="0">
                          <a:solidFill>
                            <a:srgbClr val="FFFFFF"/>
                          </a:solidFill>
                        </a:rPr>
                        <a:t>(</a:t>
                      </a:r>
                      <a:r>
                        <a:rPr lang="ko-KR" altLang="en-US" sz="1200" kern="0" dirty="0">
                          <a:solidFill>
                            <a:srgbClr val="FFFFFF"/>
                          </a:solidFill>
                        </a:rPr>
                        <a:t>고성능 </a:t>
                      </a:r>
                      <a:r>
                        <a:rPr lang="en-US" altLang="ko-KR" sz="1200" kern="0" dirty="0">
                          <a:solidFill>
                            <a:srgbClr val="FFFFFF"/>
                          </a:solidFill>
                        </a:rPr>
                        <a:t>R </a:t>
                      </a:r>
                      <a:r>
                        <a:rPr lang="ko-KR" altLang="en-US" sz="1200" kern="0" dirty="0">
                          <a:solidFill>
                            <a:srgbClr val="FFFFFF"/>
                          </a:solidFill>
                        </a:rPr>
                        <a:t>통계분석</a:t>
                      </a:r>
                      <a:r>
                        <a:rPr lang="en-US" altLang="ko-KR" sz="1200" kern="0" dirty="0">
                          <a:solidFill>
                            <a:srgbClr val="FFFFFF"/>
                          </a:solidFill>
                        </a:rPr>
                        <a:t>)</a:t>
                      </a: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6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800" kern="0" dirty="0">
                          <a:solidFill>
                            <a:srgbClr val="FFFFFF"/>
                          </a:solidFill>
                        </a:rPr>
                        <a:t>Data</a:t>
                      </a:r>
                      <a:r>
                        <a:rPr lang="en-US" altLang="ko-KR" sz="1800" kern="0" baseline="0" dirty="0">
                          <a:solidFill>
                            <a:srgbClr val="FFFFFF"/>
                          </a:solidFill>
                        </a:rPr>
                        <a:t> Factory</a:t>
                      </a:r>
                      <a:endParaRPr lang="en-US" altLang="ko-KR" sz="1800" kern="0" dirty="0">
                        <a:solidFill>
                          <a:srgbClr val="FFFFFF"/>
                        </a:solidFill>
                      </a:endParaRPr>
                    </a:p>
                    <a:p>
                      <a:r>
                        <a:rPr lang="en-US" altLang="ko-KR" sz="1200" dirty="0">
                          <a:solidFill>
                            <a:schemeClr val="bg1"/>
                          </a:solidFill>
                        </a:rPr>
                        <a:t>(</a:t>
                      </a:r>
                      <a:r>
                        <a:rPr lang="ko-KR" altLang="en-US" sz="1200" dirty="0" err="1">
                          <a:solidFill>
                            <a:schemeClr val="bg1"/>
                          </a:solidFill>
                        </a:rPr>
                        <a:t>클라우드</a:t>
                      </a:r>
                      <a:r>
                        <a:rPr lang="ko-KR" altLang="en-US" sz="1200" dirty="0">
                          <a:solidFill>
                            <a:schemeClr val="bg1"/>
                          </a:solidFill>
                        </a:rPr>
                        <a:t> 상의 </a:t>
                      </a:r>
                      <a:r>
                        <a:rPr lang="en-US" altLang="ko-KR" sz="1200" dirty="0">
                          <a:solidFill>
                            <a:schemeClr val="bg1"/>
                          </a:solidFill>
                        </a:rPr>
                        <a:t>ETL)</a:t>
                      </a:r>
                      <a:endParaRPr lang="ko-KR" altLang="en-US" sz="12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600" kern="0" dirty="0">
                          <a:solidFill>
                            <a:srgbClr val="FFFFFF"/>
                          </a:solidFill>
                        </a:rPr>
                        <a:t>SQL</a:t>
                      </a:r>
                      <a:r>
                        <a:rPr lang="en-US" altLang="ko-KR" sz="1600" kern="0" baseline="0" dirty="0">
                          <a:solidFill>
                            <a:srgbClr val="FFFFFF"/>
                          </a:solidFill>
                        </a:rPr>
                        <a:t> DW</a:t>
                      </a: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200" kern="0" baseline="0" dirty="0">
                          <a:solidFill>
                            <a:srgbClr val="FFFFFF"/>
                          </a:solidFill>
                        </a:rPr>
                        <a:t>(DW </a:t>
                      </a:r>
                      <a:r>
                        <a:rPr lang="ko-KR" altLang="en-US" sz="1200" kern="0" baseline="0" dirty="0">
                          <a:solidFill>
                            <a:srgbClr val="FFFFFF"/>
                          </a:solidFill>
                        </a:rPr>
                        <a:t>특화 서비스</a:t>
                      </a:r>
                      <a:r>
                        <a:rPr lang="en-US" altLang="ko-KR" sz="1200" kern="0" baseline="0" dirty="0">
                          <a:solidFill>
                            <a:srgbClr val="FFFFFF"/>
                          </a:solidFill>
                        </a:rPr>
                        <a:t>)</a:t>
                      </a:r>
                      <a:endParaRPr lang="en-US" altLang="ko-KR"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6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6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600" kern="0" dirty="0" err="1">
                          <a:solidFill>
                            <a:srgbClr val="FFFFFF"/>
                          </a:solidFill>
                        </a:rPr>
                        <a:t>Redis</a:t>
                      </a:r>
                      <a:r>
                        <a:rPr lang="en-US" altLang="ko-KR" sz="1600" kern="0" dirty="0">
                          <a:solidFill>
                            <a:srgbClr val="FFFFFF"/>
                          </a:solidFill>
                        </a:rPr>
                        <a:t> Cache</a:t>
                      </a: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200" kern="0" dirty="0">
                          <a:solidFill>
                            <a:srgbClr val="FFFFFF"/>
                          </a:solidFill>
                        </a:rPr>
                        <a:t>(</a:t>
                      </a:r>
                      <a:r>
                        <a:rPr lang="ko-KR" altLang="en-US" sz="1200" kern="0" dirty="0" err="1">
                          <a:solidFill>
                            <a:srgbClr val="FFFFFF"/>
                          </a:solidFill>
                        </a:rPr>
                        <a:t>클라우드</a:t>
                      </a:r>
                      <a:r>
                        <a:rPr lang="ko-KR" altLang="en-US" sz="1200" kern="0" dirty="0">
                          <a:solidFill>
                            <a:srgbClr val="FFFFFF"/>
                          </a:solidFill>
                        </a:rPr>
                        <a:t> 앱을 위한 </a:t>
                      </a:r>
                      <a:r>
                        <a:rPr lang="en-US" altLang="ko-KR" sz="1200" kern="0" dirty="0" err="1">
                          <a:solidFill>
                            <a:srgbClr val="FFFFFF"/>
                          </a:solidFill>
                        </a:rPr>
                        <a:t>Redis</a:t>
                      </a:r>
                      <a:r>
                        <a:rPr lang="en-US" altLang="ko-KR" sz="1200" kern="0" baseline="0" dirty="0">
                          <a:solidFill>
                            <a:srgbClr val="FFFFFF"/>
                          </a:solidFill>
                        </a:rPr>
                        <a:t> cache)</a:t>
                      </a:r>
                      <a:endParaRPr lang="en-US" altLang="ko-KR"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6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6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2327105"/>
                  </a:ext>
                </a:extLst>
              </a:tr>
            </a:tbl>
          </a:graphicData>
        </a:graphic>
      </p:graphicFrame>
      <p:sp>
        <p:nvSpPr>
          <p:cNvPr id="61" name="직사각형 60"/>
          <p:cNvSpPr/>
          <p:nvPr/>
        </p:nvSpPr>
        <p:spPr>
          <a:xfrm>
            <a:off x="380588" y="748708"/>
            <a:ext cx="2224011" cy="82918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디바이스 및 센서</a:t>
            </a:r>
          </a:p>
        </p:txBody>
      </p:sp>
      <p:pic>
        <p:nvPicPr>
          <p:cNvPr id="63"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7020" y="1124210"/>
            <a:ext cx="136483" cy="139374"/>
          </a:xfrm>
          <a:prstGeom prst="rect">
            <a:avLst/>
          </a:prstGeom>
        </p:spPr>
      </p:pic>
      <p:sp>
        <p:nvSpPr>
          <p:cNvPr id="83" name="Round Same Side Corner Rectangle 11"/>
          <p:cNvSpPr/>
          <p:nvPr/>
        </p:nvSpPr>
        <p:spPr>
          <a:xfrm>
            <a:off x="1049672" y="1124212"/>
            <a:ext cx="311546" cy="106121"/>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pic>
        <p:nvPicPr>
          <p:cNvPr id="86" name="Picture 3"/>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5114258" y="181461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12324" y="2701104"/>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1993" y="3322967"/>
            <a:ext cx="792325" cy="792325"/>
          </a:xfrm>
          <a:prstGeom prst="rect">
            <a:avLst/>
          </a:prstGeom>
        </p:spPr>
      </p:pic>
      <p:sp>
        <p:nvSpPr>
          <p:cNvPr id="94" name="TextBox 93"/>
          <p:cNvSpPr txBox="1"/>
          <p:nvPr/>
        </p:nvSpPr>
        <p:spPr>
          <a:xfrm>
            <a:off x="5143703" y="3599061"/>
            <a:ext cx="364848" cy="240136"/>
          </a:xfrm>
          <a:prstGeom prst="rect">
            <a:avLst/>
          </a:prstGeom>
          <a:noFill/>
          <a:ln>
            <a:noFill/>
            <a:headEnd type="none" w="med" len="med"/>
            <a:tailEnd type="none" w="med" len="med"/>
          </a:ln>
        </p:spPr>
        <p:txBody>
          <a:bodyPr wrap="square" lIns="0" tIns="0" rIns="0" bIns="0" rtlCol="0">
            <a:spAutoFit/>
          </a:bodyPr>
          <a:lstStyle/>
          <a:p>
            <a:pPr marL="0" marR="0" lvl="0" indent="0" algn="ctr" defTabSz="699385" rtl="0" eaLnBrk="1" fontAlgn="auto" latinLnBrk="1" hangingPunct="1">
              <a:lnSpc>
                <a:spcPct val="100000"/>
              </a:lnSpc>
              <a:spcBef>
                <a:spcPts val="0"/>
              </a:spcBef>
              <a:spcAft>
                <a:spcPts val="0"/>
              </a:spcAft>
              <a:buClrTx/>
              <a:buSzTx/>
              <a:buFontTx/>
              <a:buNone/>
              <a:tabLst/>
              <a:defRPr/>
            </a:pPr>
            <a:r>
              <a:rPr kumimoji="0" lang="en-US" sz="1530" b="0" i="0" u="none" strike="noStrike" kern="1200" cap="none" spc="-30" normalizeH="0" baseline="0" noProof="0">
                <a:ln>
                  <a:noFill/>
                </a:ln>
                <a:solidFill>
                  <a:srgbClr val="4668C5"/>
                </a:solidFill>
                <a:effectLst/>
                <a:uLnTx/>
                <a:uFillTx/>
                <a:latin typeface="맑은 고딕" panose="020F0502020204030204"/>
                <a:ea typeface="Segoe UI" pitchFamily="34" charset="0"/>
                <a:cs typeface="Segoe UI" pitchFamily="34" charset="0"/>
              </a:rPr>
              <a:t>{  }</a:t>
            </a:r>
          </a:p>
        </p:txBody>
      </p:sp>
      <p:pic>
        <p:nvPicPr>
          <p:cNvPr id="95" name="Picture 8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4022" y="1606515"/>
            <a:ext cx="753850" cy="753850"/>
          </a:xfrm>
          <a:prstGeom prst="rect">
            <a:avLst/>
          </a:prstGeom>
        </p:spPr>
      </p:pic>
      <p:pic>
        <p:nvPicPr>
          <p:cNvPr id="96" name="Picture 85"/>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2867276" y="5286499"/>
            <a:ext cx="479521" cy="479521"/>
          </a:xfrm>
          <a:prstGeom prst="rect">
            <a:avLst/>
          </a:prstGeom>
        </p:spPr>
      </p:pic>
      <p:pic>
        <p:nvPicPr>
          <p:cNvPr id="97" name="Picture 88"/>
          <p:cNvPicPr>
            <a:picLocks noChangeAspect="1"/>
          </p:cNvPicPr>
          <p:nvPr/>
        </p:nvPicPr>
        <p:blipFill>
          <a:blip r:embed="rId8"/>
          <a:stretch>
            <a:fillRect/>
          </a:stretch>
        </p:blipFill>
        <p:spPr>
          <a:xfrm>
            <a:off x="7327323" y="2608457"/>
            <a:ext cx="529819" cy="529819"/>
          </a:xfrm>
          <a:prstGeom prst="rect">
            <a:avLst/>
          </a:prstGeom>
        </p:spPr>
      </p:pic>
      <p:pic>
        <p:nvPicPr>
          <p:cNvPr id="99" name="Picture 90"/>
          <p:cNvPicPr>
            <a:picLocks noChangeAspect="1"/>
          </p:cNvPicPr>
          <p:nvPr/>
        </p:nvPicPr>
        <p:blipFill>
          <a:blip r:embed="rId9"/>
          <a:stretch>
            <a:fillRect/>
          </a:stretch>
        </p:blipFill>
        <p:spPr>
          <a:xfrm>
            <a:off x="7327323" y="3393486"/>
            <a:ext cx="610610" cy="610610"/>
          </a:xfrm>
          <a:prstGeom prst="rect">
            <a:avLst/>
          </a:prstGeom>
        </p:spPr>
      </p:pic>
      <p:sp>
        <p:nvSpPr>
          <p:cNvPr id="100" name="Trapezoid 12"/>
          <p:cNvSpPr/>
          <p:nvPr/>
        </p:nvSpPr>
        <p:spPr>
          <a:xfrm>
            <a:off x="1506326" y="1501537"/>
            <a:ext cx="367766" cy="2467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101" name="Rectangle 98"/>
          <p:cNvSpPr/>
          <p:nvPr/>
        </p:nvSpPr>
        <p:spPr>
          <a:xfrm>
            <a:off x="883086" y="1553512"/>
            <a:ext cx="367438" cy="8047"/>
          </a:xfrm>
          <a:prstGeom prst="rect">
            <a:avLst/>
          </a:pr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102" name="Rounded Rectangle 6"/>
          <p:cNvSpPr>
            <a:spLocks noChangeAspect="1"/>
          </p:cNvSpPr>
          <p:nvPr/>
        </p:nvSpPr>
        <p:spPr bwMode="auto">
          <a:xfrm rot="16200000">
            <a:off x="1753262" y="1010240"/>
            <a:ext cx="133318" cy="36531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89577" tIns="44788" rIns="89577" bIns="44788" numCol="1" rtlCol="0" anchor="ctr" anchorCtr="0" compatLnSpc="1">
            <a:prstTxWarp prst="textNoShape">
              <a:avLst/>
            </a:prstTxWarp>
          </a:bodyPr>
          <a:lstStyle/>
          <a:p>
            <a:pPr marL="0" marR="0" lvl="0" indent="0" algn="ctr" defTabSz="805562" rtl="0" eaLnBrk="1" fontAlgn="auto" latinLnBrk="1"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latin typeface="Segoe UI Light" panose="020B0502040204020203" pitchFamily="34" charset="0"/>
              <a:ea typeface="+mn-ea"/>
              <a:cs typeface="+mn-cs"/>
              <a:sym typeface="Segoe UI Light" panose="020B0502040204020203" pitchFamily="34" charset="0"/>
            </a:endParaRPr>
          </a:p>
        </p:txBody>
      </p:sp>
      <p:pic>
        <p:nvPicPr>
          <p:cNvPr id="103" name="Picture 2" descr="\\MAGNUM\Projects\Microsoft\Cloud Power FY12\Design\ICONS_PNG\Next_Gen_Application.png"/>
          <p:cNvPicPr>
            <a:picLocks noChangeAspect="1" noChangeArrowheads="1"/>
          </p:cNvPicPr>
          <p:nvPr/>
        </p:nvPicPr>
        <p:blipFill>
          <a:blip r:embed="rId10" cstate="screen">
            <a:lum bright="100000"/>
            <a:extLst>
              <a:ext uri="{28A0092B-C50C-407E-A947-70E740481C1C}">
                <a14:useLocalDpi xmlns:a14="http://schemas.microsoft.com/office/drawing/2010/main"/>
              </a:ext>
            </a:extLst>
          </a:blip>
          <a:srcRect/>
          <a:stretch>
            <a:fillRect/>
          </a:stretch>
        </p:blipFill>
        <p:spPr bwMode="auto">
          <a:xfrm>
            <a:off x="936694" y="1243604"/>
            <a:ext cx="459004" cy="243904"/>
          </a:xfrm>
          <a:prstGeom prst="rect">
            <a:avLst/>
          </a:prstGeom>
          <a:noFill/>
        </p:spPr>
      </p:pic>
      <p:pic>
        <p:nvPicPr>
          <p:cNvPr id="104" name="Picture 24" descr="E:\Eric Suchiang FD\Icons\Metro Icon\Metro icons ALL WHITE\cctv.png"/>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1551722" y="1270898"/>
            <a:ext cx="524576" cy="153748"/>
          </a:xfrm>
          <a:prstGeom prst="rect">
            <a:avLst/>
          </a:prstGeom>
          <a:noFill/>
          <a:extLst>
            <a:ext uri="{909E8E84-426E-40DD-AFC4-6F175D3DCCD1}">
              <a14:hiddenFill xmlns:a14="http://schemas.microsoft.com/office/drawing/2010/main">
                <a:solidFill>
                  <a:srgbClr val="FFFFFF"/>
                </a:solidFill>
              </a14:hiddenFill>
            </a:ext>
          </a:extLst>
        </p:spPr>
      </p:pic>
      <p:sp>
        <p:nvSpPr>
          <p:cNvPr id="105" name="Freeform 95"/>
          <p:cNvSpPr>
            <a:spLocks noChangeAspect="1"/>
          </p:cNvSpPr>
          <p:nvPr/>
        </p:nvSpPr>
        <p:spPr bwMode="auto">
          <a:xfrm flipH="1">
            <a:off x="1385939" y="1280635"/>
            <a:ext cx="218105" cy="169841"/>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87816" tIns="43908" rIns="87816" bIns="43908" numCol="1" rtlCol="0" anchor="ctr" anchorCtr="0" compatLnSpc="1">
            <a:prstTxWarp prst="textNoShape">
              <a:avLst/>
            </a:prstTxWarp>
          </a:bodyPr>
          <a:lstStyle/>
          <a:p>
            <a:pPr marL="0" marR="0" lvl="0" indent="0" algn="ctr" defTabSz="877154" rtl="0" eaLnBrk="1" fontAlgn="base" latinLnBrk="1" hangingPunct="1">
              <a:lnSpc>
                <a:spcPct val="100000"/>
              </a:lnSpc>
              <a:spcBef>
                <a:spcPct val="0"/>
              </a:spcBef>
              <a:spcAft>
                <a:spcPct val="0"/>
              </a:spcAft>
              <a:buClrTx/>
              <a:buSzTx/>
              <a:buFontTx/>
              <a:buNone/>
              <a:tabLst/>
              <a:defRPr/>
            </a:pPr>
            <a:endParaRPr kumimoji="0" lang="en-US" sz="1666" b="0" i="0" u="none" strike="noStrike" kern="0" cap="none" spc="0" normalizeH="0" baseline="0" noProof="0">
              <a:ln>
                <a:noFill/>
              </a:ln>
              <a:solidFill>
                <a:srgbClr val="000000"/>
              </a:solidFill>
              <a:effectLst/>
              <a:uLnTx/>
              <a:uFillTx/>
              <a:latin typeface="맑은 고딕" panose="020F0502020204030204"/>
              <a:ea typeface="+mn-ea"/>
              <a:cs typeface="+mn-cs"/>
            </a:endParaRPr>
          </a:p>
        </p:txBody>
      </p:sp>
      <p:grpSp>
        <p:nvGrpSpPr>
          <p:cNvPr id="106" name="그룹 105"/>
          <p:cNvGrpSpPr/>
          <p:nvPr/>
        </p:nvGrpSpPr>
        <p:grpSpPr>
          <a:xfrm>
            <a:off x="2673294" y="748708"/>
            <a:ext cx="2161609" cy="829185"/>
            <a:chOff x="3118318" y="749058"/>
            <a:chExt cx="1748414" cy="1718268"/>
          </a:xfrm>
        </p:grpSpPr>
        <p:sp>
          <p:nvSpPr>
            <p:cNvPr id="107" name="직사각형 106"/>
            <p:cNvSpPr/>
            <p:nvPr/>
          </p:nvSpPr>
          <p:spPr>
            <a:xfrm>
              <a:off x="3118318" y="7490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데이터 연결 및 처리</a:t>
              </a:r>
            </a:p>
          </p:txBody>
        </p:sp>
        <p:pic>
          <p:nvPicPr>
            <p:cNvPr id="108" name="Picture 86"/>
            <p:cNvPicPr>
              <a:picLocks noChangeAspect="1"/>
            </p:cNvPicPr>
            <p:nvPr/>
          </p:nvPicPr>
          <p:blipFill>
            <a:blip r:embed="rId12" cstate="screen">
              <a:biLevel thresh="25000"/>
              <a:extLst>
                <a:ext uri="{28A0092B-C50C-407E-A947-70E740481C1C}">
                  <a14:useLocalDpi xmlns:a14="http://schemas.microsoft.com/office/drawing/2010/main"/>
                </a:ext>
              </a:extLst>
            </a:blip>
            <a:stretch>
              <a:fillRect/>
            </a:stretch>
          </p:blipFill>
          <p:spPr>
            <a:xfrm>
              <a:off x="3799848" y="1538481"/>
              <a:ext cx="493094" cy="661050"/>
            </a:xfrm>
            <a:prstGeom prst="rect">
              <a:avLst/>
            </a:prstGeom>
          </p:spPr>
        </p:pic>
      </p:grpSp>
      <p:grpSp>
        <p:nvGrpSpPr>
          <p:cNvPr id="109" name="그룹 108"/>
          <p:cNvGrpSpPr/>
          <p:nvPr/>
        </p:nvGrpSpPr>
        <p:grpSpPr>
          <a:xfrm>
            <a:off x="4903598" y="748708"/>
            <a:ext cx="2235133" cy="829185"/>
            <a:chOff x="5212391" y="930761"/>
            <a:chExt cx="1748414" cy="1536565"/>
          </a:xfrm>
          <a:solidFill>
            <a:schemeClr val="accent1">
              <a:lumMod val="50000"/>
            </a:schemeClr>
          </a:solidFill>
        </p:grpSpPr>
        <p:sp>
          <p:nvSpPr>
            <p:cNvPr id="110" name="직사각형 109"/>
            <p:cNvSpPr/>
            <p:nvPr/>
          </p:nvSpPr>
          <p:spPr>
            <a:xfrm>
              <a:off x="5212391" y="930761"/>
              <a:ext cx="1748414" cy="153656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데이터 저장 및 성능</a:t>
              </a:r>
              <a:endParaRPr kumimoji="0" lang="en-US" altLang="ko-KR"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111" name="Picture 3"/>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5897124" y="1769742"/>
              <a:ext cx="413080" cy="567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112" name="그룹 111"/>
          <p:cNvGrpSpPr/>
          <p:nvPr/>
        </p:nvGrpSpPr>
        <p:grpSpPr>
          <a:xfrm>
            <a:off x="9418842" y="748708"/>
            <a:ext cx="2267411" cy="829186"/>
            <a:chOff x="9400536" y="749058"/>
            <a:chExt cx="1748414" cy="1718268"/>
          </a:xfrm>
        </p:grpSpPr>
        <p:sp>
          <p:nvSpPr>
            <p:cNvPr id="113" name="직사각형 112"/>
            <p:cNvSpPr/>
            <p:nvPr/>
          </p:nvSpPr>
          <p:spPr>
            <a:xfrm>
              <a:off x="9400536" y="7490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프레젠테이션 및 활용</a:t>
              </a:r>
            </a:p>
          </p:txBody>
        </p:sp>
        <p:pic>
          <p:nvPicPr>
            <p:cNvPr id="114" name="Picture 73"/>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10160543" y="1501213"/>
              <a:ext cx="346469" cy="85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 name="그룹 114"/>
          <p:cNvGrpSpPr/>
          <p:nvPr/>
        </p:nvGrpSpPr>
        <p:grpSpPr>
          <a:xfrm>
            <a:off x="7207426" y="745367"/>
            <a:ext cx="2142722" cy="867657"/>
            <a:chOff x="7316854" y="2463558"/>
            <a:chExt cx="1748414" cy="1783188"/>
          </a:xfrm>
        </p:grpSpPr>
        <p:sp>
          <p:nvSpPr>
            <p:cNvPr id="116" name="직사각형 115"/>
            <p:cNvSpPr/>
            <p:nvPr/>
          </p:nvSpPr>
          <p:spPr>
            <a:xfrm>
              <a:off x="7316854" y="24635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분석</a:t>
              </a:r>
            </a:p>
          </p:txBody>
        </p:sp>
        <p:pic>
          <p:nvPicPr>
            <p:cNvPr id="117" name="Picture 8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50681" y="3199825"/>
              <a:ext cx="724232" cy="1046921"/>
            </a:xfrm>
            <a:prstGeom prst="rect">
              <a:avLst/>
            </a:prstGeom>
          </p:spPr>
        </p:pic>
      </p:grpSp>
      <p:pic>
        <p:nvPicPr>
          <p:cNvPr id="118" name="Picture 86"/>
          <p:cNvPicPr>
            <a:picLocks noChangeAspect="1"/>
          </p:cNvPicPr>
          <p:nvPr/>
        </p:nvPicPr>
        <p:blipFill>
          <a:blip r:embed="rId12" cstate="screen">
            <a:biLevel thresh="25000"/>
            <a:extLst>
              <a:ext uri="{28A0092B-C50C-407E-A947-70E740481C1C}">
                <a14:useLocalDpi xmlns:a14="http://schemas.microsoft.com/office/drawing/2010/main"/>
              </a:ext>
            </a:extLst>
          </a:blip>
          <a:stretch>
            <a:fillRect/>
          </a:stretch>
        </p:blipFill>
        <p:spPr>
          <a:xfrm>
            <a:off x="2833690" y="3445406"/>
            <a:ext cx="546694" cy="546694"/>
          </a:xfrm>
          <a:prstGeom prst="rect">
            <a:avLst/>
          </a:prstGeom>
        </p:spPr>
      </p:pic>
      <p:pic>
        <p:nvPicPr>
          <p:cNvPr id="119" name="Picture 11" descr="RRE_wordmark_250w.fw.png"/>
          <p:cNvPicPr>
            <a:picLocks noChangeAspect="1"/>
          </p:cNvPicPr>
          <p:nvPr/>
        </p:nvPicPr>
        <p:blipFill>
          <a:blip r:embed="rId14" cstate="print">
            <a:lum bright="70000" contrast="-70000"/>
            <a:extLst>
              <a:ext uri="{28A0092B-C50C-407E-A947-70E740481C1C}">
                <a14:useLocalDpi xmlns:a14="http://schemas.microsoft.com/office/drawing/2010/main" val="0"/>
              </a:ext>
            </a:extLst>
          </a:blip>
          <a:stretch>
            <a:fillRect/>
          </a:stretch>
        </p:blipFill>
        <p:spPr>
          <a:xfrm>
            <a:off x="7355019" y="4432646"/>
            <a:ext cx="531855" cy="387047"/>
          </a:xfrm>
          <a:prstGeom prst="rect">
            <a:avLst/>
          </a:prstGeom>
        </p:spPr>
      </p:pic>
      <p:pic>
        <p:nvPicPr>
          <p:cNvPr id="123" name="Picture 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03906" y="1811282"/>
            <a:ext cx="428144" cy="450900"/>
          </a:xfrm>
          <a:prstGeom prst="rect">
            <a:avLst/>
          </a:prstGeom>
        </p:spPr>
      </p:pic>
      <p:sp>
        <p:nvSpPr>
          <p:cNvPr id="125" name="이등변 삼각형 124"/>
          <p:cNvSpPr/>
          <p:nvPr/>
        </p:nvSpPr>
        <p:spPr>
          <a:xfrm rot="5400000">
            <a:off x="2485970" y="1043122"/>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26" name="이등변 삼각형 125"/>
          <p:cNvSpPr/>
          <p:nvPr/>
        </p:nvSpPr>
        <p:spPr>
          <a:xfrm rot="5400000">
            <a:off x="4732081" y="1080118"/>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27" name="이등변 삼각형 126"/>
          <p:cNvSpPr/>
          <p:nvPr/>
        </p:nvSpPr>
        <p:spPr>
          <a:xfrm rot="5400000">
            <a:off x="7010642" y="1028349"/>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28" name="이등변 삼각형 127"/>
          <p:cNvSpPr/>
          <p:nvPr/>
        </p:nvSpPr>
        <p:spPr>
          <a:xfrm rot="5400000">
            <a:off x="9229852" y="1028349"/>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29" name="Donut 100"/>
          <p:cNvSpPr>
            <a:spLocks noChangeAspect="1"/>
          </p:cNvSpPr>
          <p:nvPr/>
        </p:nvSpPr>
        <p:spPr bwMode="auto">
          <a:xfrm>
            <a:off x="527826" y="2766874"/>
            <a:ext cx="632321" cy="301370"/>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89581" tIns="44790" rIns="44790" bIns="89581" numCol="1" spcCol="0" rtlCol="0" fromWordArt="0" anchor="b" anchorCtr="0" forceAA="0" compatLnSpc="1">
            <a:prstTxWarp prst="textNoShape">
              <a:avLst/>
            </a:prstTxWarp>
            <a:noAutofit/>
          </a:bodyPr>
          <a:lstStyle/>
          <a:p>
            <a:pPr marL="0" marR="0" lvl="0" indent="0" algn="ctr" defTabSz="894778" rtl="0" eaLnBrk="1" fontAlgn="base" latinLnBrk="1" hangingPunct="1">
              <a:lnSpc>
                <a:spcPct val="100000"/>
              </a:lnSpc>
              <a:spcBef>
                <a:spcPct val="0"/>
              </a:spcBef>
              <a:spcAft>
                <a:spcPct val="0"/>
              </a:spcAft>
              <a:buClrTx/>
              <a:buSzTx/>
              <a:buFontTx/>
              <a:buNone/>
              <a:tabLst/>
              <a:defRPr/>
            </a:pPr>
            <a:endParaRPr kumimoji="0" lang="en-US" sz="1764" b="0" i="0" u="none" strike="noStrike" kern="0" cap="none" spc="-49" normalizeH="0" baseline="0" noProof="0" err="1">
              <a:ln>
                <a:noFill/>
              </a:ln>
              <a:solidFill>
                <a:srgbClr val="000000"/>
              </a:solidFill>
              <a:effectLst/>
              <a:uLnTx/>
              <a:uFillTx/>
              <a:latin typeface="맑은 고딕" panose="020F0502020204030204"/>
              <a:ea typeface="Segoe UI" pitchFamily="34" charset="0"/>
              <a:cs typeface="Segoe UI" pitchFamily="34" charset="0"/>
            </a:endParaRPr>
          </a:p>
        </p:txBody>
      </p:sp>
      <p:sp>
        <p:nvSpPr>
          <p:cNvPr id="130" name="Frame 5"/>
          <p:cNvSpPr>
            <a:spLocks noChangeAspect="1"/>
          </p:cNvSpPr>
          <p:nvPr/>
        </p:nvSpPr>
        <p:spPr bwMode="auto">
          <a:xfrm>
            <a:off x="935132" y="2629583"/>
            <a:ext cx="314406" cy="3135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497" tIns="53749" rIns="53749" bIns="107497" numCol="1" spcCol="0" rtlCol="0" fromWordArt="0" anchor="b" anchorCtr="0" forceAA="0" compatLnSpc="1">
            <a:prstTxWarp prst="textNoShape">
              <a:avLst/>
            </a:prstTxWarp>
            <a:noAutofit/>
          </a:bodyPr>
          <a:lstStyle/>
          <a:p>
            <a:pPr marL="0" marR="0" lvl="0" indent="0" algn="ctr" defTabSz="1073738" rtl="0" eaLnBrk="1" fontAlgn="base" latinLnBrk="1" hangingPunct="1">
              <a:lnSpc>
                <a:spcPct val="100000"/>
              </a:lnSpc>
              <a:spcBef>
                <a:spcPct val="0"/>
              </a:spcBef>
              <a:spcAft>
                <a:spcPct val="0"/>
              </a:spcAft>
              <a:buClrTx/>
              <a:buSzTx/>
              <a:buFontTx/>
              <a:buNone/>
              <a:tabLst/>
              <a:defRPr/>
            </a:pPr>
            <a:endParaRPr kumimoji="0" lang="en-US" sz="2352" b="0" i="0" u="none" strike="noStrike" kern="0" cap="none" spc="-59" normalizeH="0" baseline="0" noProof="0" err="1">
              <a:ln>
                <a:noFill/>
              </a:ln>
              <a:solidFill>
                <a:srgbClr val="000000"/>
              </a:solidFill>
              <a:effectLst/>
              <a:uLnTx/>
              <a:uFillTx/>
              <a:latin typeface="맑은 고딕" panose="020F0502020204030204"/>
              <a:ea typeface="Segoe UI" pitchFamily="34" charset="0"/>
              <a:cs typeface="Segoe UI" pitchFamily="34" charset="0"/>
            </a:endParaRPr>
          </a:p>
        </p:txBody>
      </p:sp>
      <p:pic>
        <p:nvPicPr>
          <p:cNvPr id="131"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212" y="1694411"/>
            <a:ext cx="107297" cy="206198"/>
          </a:xfrm>
          <a:prstGeom prst="rect">
            <a:avLst/>
          </a:prstGeom>
        </p:spPr>
      </p:pic>
      <p:sp>
        <p:nvSpPr>
          <p:cNvPr id="132" name="Round Same Side Corner Rectangle 11"/>
          <p:cNvSpPr/>
          <p:nvPr/>
        </p:nvSpPr>
        <p:spPr>
          <a:xfrm>
            <a:off x="488697" y="1694414"/>
            <a:ext cx="244923" cy="157001"/>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133" name="Trapezoid 12"/>
          <p:cNvSpPr/>
          <p:nvPr/>
        </p:nvSpPr>
        <p:spPr>
          <a:xfrm>
            <a:off x="846697" y="2266973"/>
            <a:ext cx="289120" cy="36508"/>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134" name="Rectangle 98"/>
          <p:cNvSpPr/>
          <p:nvPr/>
        </p:nvSpPr>
        <p:spPr>
          <a:xfrm>
            <a:off x="830336" y="2343868"/>
            <a:ext cx="288863" cy="11905"/>
          </a:xfrm>
          <a:prstGeom prst="rect">
            <a:avLst/>
          </a:pr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135" name="Rounded Rectangle 6"/>
          <p:cNvSpPr>
            <a:spLocks noChangeAspect="1"/>
          </p:cNvSpPr>
          <p:nvPr/>
        </p:nvSpPr>
        <p:spPr bwMode="auto">
          <a:xfrm rot="16200000">
            <a:off x="995612" y="1652436"/>
            <a:ext cx="197238" cy="28719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89577" tIns="44788" rIns="89577" bIns="44788" numCol="1" rtlCol="0" anchor="ctr" anchorCtr="0" compatLnSpc="1">
            <a:prstTxWarp prst="textNoShape">
              <a:avLst/>
            </a:prstTxWarp>
          </a:bodyPr>
          <a:lstStyle/>
          <a:p>
            <a:pPr marL="0" marR="0" lvl="0" indent="0" algn="ctr" defTabSz="805562" rtl="0" eaLnBrk="1" fontAlgn="auto" latinLnBrk="1"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latin typeface="Segoe UI Light" panose="020B0502040204020203" pitchFamily="34" charset="0"/>
              <a:ea typeface="+mn-ea"/>
              <a:cs typeface="+mn-cs"/>
              <a:sym typeface="Segoe UI Light" panose="020B0502040204020203" pitchFamily="34" charset="0"/>
            </a:endParaRPr>
          </a:p>
        </p:txBody>
      </p:sp>
      <p:pic>
        <p:nvPicPr>
          <p:cNvPr id="136" name="Picture 2" descr="\\MAGNUM\Projects\Microsoft\Cloud Power FY12\Design\ICONS_PNG\Next_Gen_Application.png"/>
          <p:cNvPicPr>
            <a:picLocks noChangeAspect="1" noChangeArrowheads="1"/>
          </p:cNvPicPr>
          <p:nvPr/>
        </p:nvPicPr>
        <p:blipFill>
          <a:blip r:embed="rId10" cstate="screen">
            <a:lum bright="100000"/>
            <a:extLst>
              <a:ext uri="{28A0092B-C50C-407E-A947-70E740481C1C}">
                <a14:useLocalDpi xmlns:a14="http://schemas.microsoft.com/office/drawing/2010/main"/>
              </a:ext>
            </a:extLst>
          </a:blip>
          <a:srcRect/>
          <a:stretch>
            <a:fillRect/>
          </a:stretch>
        </p:blipFill>
        <p:spPr bwMode="auto">
          <a:xfrm>
            <a:off x="398878" y="1885372"/>
            <a:ext cx="360848" cy="360846"/>
          </a:xfrm>
          <a:prstGeom prst="rect">
            <a:avLst/>
          </a:prstGeom>
          <a:noFill/>
        </p:spPr>
      </p:pic>
      <p:pic>
        <p:nvPicPr>
          <p:cNvPr id="137" name="Picture 24" descr="E:\Eric Suchiang FD\Icons\Metro Icon\Metro icons ALL WHITE\cctv.png"/>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882385" y="1925752"/>
            <a:ext cx="412397" cy="227464"/>
          </a:xfrm>
          <a:prstGeom prst="rect">
            <a:avLst/>
          </a:prstGeom>
          <a:noFill/>
          <a:extLst>
            <a:ext uri="{909E8E84-426E-40DD-AFC4-6F175D3DCCD1}">
              <a14:hiddenFill xmlns:a14="http://schemas.microsoft.com/office/drawing/2010/main">
                <a:solidFill>
                  <a:srgbClr val="FFFFFF"/>
                </a:solidFill>
              </a14:hiddenFill>
            </a:ext>
          </a:extLst>
        </p:spPr>
      </p:pic>
      <p:sp>
        <p:nvSpPr>
          <p:cNvPr id="138" name="Freeform 95"/>
          <p:cNvSpPr>
            <a:spLocks noChangeAspect="1"/>
          </p:cNvSpPr>
          <p:nvPr/>
        </p:nvSpPr>
        <p:spPr bwMode="auto">
          <a:xfrm flipH="1">
            <a:off x="752053" y="1940158"/>
            <a:ext cx="171464" cy="251272"/>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87816" tIns="43908" rIns="87816" bIns="43908" numCol="1" rtlCol="0" anchor="ctr" anchorCtr="0" compatLnSpc="1">
            <a:prstTxWarp prst="textNoShape">
              <a:avLst/>
            </a:prstTxWarp>
          </a:bodyPr>
          <a:lstStyle/>
          <a:p>
            <a:pPr marL="0" marR="0" lvl="0" indent="0" algn="ctr" defTabSz="877154" rtl="0" eaLnBrk="1" fontAlgn="base" latinLnBrk="1" hangingPunct="1">
              <a:lnSpc>
                <a:spcPct val="100000"/>
              </a:lnSpc>
              <a:spcBef>
                <a:spcPct val="0"/>
              </a:spcBef>
              <a:spcAft>
                <a:spcPct val="0"/>
              </a:spcAft>
              <a:buClrTx/>
              <a:buSzTx/>
              <a:buFontTx/>
              <a:buNone/>
              <a:tabLst/>
              <a:defRPr/>
            </a:pPr>
            <a:endParaRPr kumimoji="0" lang="en-US" sz="1666" b="0" i="0" u="none" strike="noStrike" kern="0" cap="none" spc="0" normalizeH="0" baseline="0" noProof="0">
              <a:ln>
                <a:noFill/>
              </a:ln>
              <a:solidFill>
                <a:srgbClr val="000000"/>
              </a:solidFill>
              <a:effectLst/>
              <a:uLnTx/>
              <a:uFillTx/>
              <a:latin typeface="맑은 고딕" panose="020F0502020204030204"/>
              <a:ea typeface="+mn-ea"/>
              <a:cs typeface="+mn-cs"/>
            </a:endParaRPr>
          </a:p>
        </p:txBody>
      </p:sp>
      <p:sp>
        <p:nvSpPr>
          <p:cNvPr id="139" name="Rectangle 98"/>
          <p:cNvSpPr/>
          <p:nvPr/>
        </p:nvSpPr>
        <p:spPr>
          <a:xfrm>
            <a:off x="851010" y="1538032"/>
            <a:ext cx="367438" cy="8047"/>
          </a:xfrm>
          <a:prstGeom prst="rect">
            <a:avLst/>
          </a:pr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pic>
        <p:nvPicPr>
          <p:cNvPr id="140" name="Picture 176"/>
          <p:cNvPicPr>
            <a:picLocks noChangeAspect="1"/>
          </p:cNvPicPr>
          <p:nvPr/>
        </p:nvPicPr>
        <p:blipFill>
          <a:blip r:embed="rId16">
            <a:biLevel thresh="25000"/>
            <a:extLst>
              <a:ext uri="{28A0092B-C50C-407E-A947-70E740481C1C}">
                <a14:useLocalDpi xmlns:a14="http://schemas.microsoft.com/office/drawing/2010/main" val="0"/>
              </a:ext>
            </a:extLst>
          </a:blip>
          <a:stretch>
            <a:fillRect/>
          </a:stretch>
        </p:blipFill>
        <p:spPr>
          <a:xfrm>
            <a:off x="2906304" y="1766133"/>
            <a:ext cx="501920" cy="536239"/>
          </a:xfrm>
          <a:prstGeom prst="rect">
            <a:avLst/>
          </a:prstGeom>
        </p:spPr>
      </p:pic>
      <p:pic>
        <p:nvPicPr>
          <p:cNvPr id="141" name="그림 140"/>
          <p:cNvPicPr>
            <a:picLocks noChangeAspect="1"/>
          </p:cNvPicPr>
          <p:nvPr/>
        </p:nvPicPr>
        <p:blipFill>
          <a:blip r:embed="rId17">
            <a:extLst/>
          </a:blip>
          <a:stretch>
            <a:fillRect/>
          </a:stretch>
        </p:blipFill>
        <p:spPr>
          <a:xfrm>
            <a:off x="2786579" y="4371056"/>
            <a:ext cx="600101" cy="635869"/>
          </a:xfrm>
          <a:prstGeom prst="rect">
            <a:avLst/>
          </a:prstGeom>
        </p:spPr>
      </p:pic>
      <p:sp>
        <p:nvSpPr>
          <p:cNvPr id="142" name="자유형 141"/>
          <p:cNvSpPr/>
          <p:nvPr/>
        </p:nvSpPr>
        <p:spPr>
          <a:xfrm>
            <a:off x="4997291" y="4436269"/>
            <a:ext cx="689713" cy="457179"/>
          </a:xfrm>
          <a:custGeom>
            <a:avLst/>
            <a:gdLst>
              <a:gd name="connsiteX0" fmla="*/ 136478 w 818866"/>
              <a:gd name="connsiteY0" fmla="*/ 27296 h 586854"/>
              <a:gd name="connsiteX1" fmla="*/ 68239 w 818866"/>
              <a:gd name="connsiteY1" fmla="*/ 163773 h 586854"/>
              <a:gd name="connsiteX2" fmla="*/ 68239 w 818866"/>
              <a:gd name="connsiteY2" fmla="*/ 272955 h 586854"/>
              <a:gd name="connsiteX3" fmla="*/ 0 w 818866"/>
              <a:gd name="connsiteY3" fmla="*/ 382138 h 586854"/>
              <a:gd name="connsiteX4" fmla="*/ 136478 w 818866"/>
              <a:gd name="connsiteY4" fmla="*/ 464024 h 586854"/>
              <a:gd name="connsiteX5" fmla="*/ 327547 w 818866"/>
              <a:gd name="connsiteY5" fmla="*/ 586854 h 586854"/>
              <a:gd name="connsiteX6" fmla="*/ 477672 w 818866"/>
              <a:gd name="connsiteY6" fmla="*/ 559558 h 586854"/>
              <a:gd name="connsiteX7" fmla="*/ 750627 w 818866"/>
              <a:gd name="connsiteY7" fmla="*/ 518615 h 586854"/>
              <a:gd name="connsiteX8" fmla="*/ 805218 w 818866"/>
              <a:gd name="connsiteY8" fmla="*/ 368490 h 586854"/>
              <a:gd name="connsiteX9" fmla="*/ 764275 w 818866"/>
              <a:gd name="connsiteY9" fmla="*/ 259308 h 586854"/>
              <a:gd name="connsiteX10" fmla="*/ 736979 w 818866"/>
              <a:gd name="connsiteY10" fmla="*/ 204717 h 586854"/>
              <a:gd name="connsiteX11" fmla="*/ 750627 w 818866"/>
              <a:gd name="connsiteY11" fmla="*/ 122830 h 586854"/>
              <a:gd name="connsiteX12" fmla="*/ 818866 w 818866"/>
              <a:gd name="connsiteY12" fmla="*/ 68239 h 586854"/>
              <a:gd name="connsiteX13" fmla="*/ 791571 w 818866"/>
              <a:gd name="connsiteY13" fmla="*/ 13648 h 586854"/>
              <a:gd name="connsiteX14" fmla="*/ 696036 w 818866"/>
              <a:gd name="connsiteY14" fmla="*/ 0 h 586854"/>
              <a:gd name="connsiteX15" fmla="*/ 559559 w 818866"/>
              <a:gd name="connsiteY15" fmla="*/ 0 h 586854"/>
              <a:gd name="connsiteX16" fmla="*/ 491320 w 818866"/>
              <a:gd name="connsiteY16" fmla="*/ 13648 h 58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866" h="586854">
                <a:moveTo>
                  <a:pt x="136478" y="27296"/>
                </a:moveTo>
                <a:lnTo>
                  <a:pt x="68239" y="163773"/>
                </a:lnTo>
                <a:lnTo>
                  <a:pt x="68239" y="272955"/>
                </a:lnTo>
                <a:lnTo>
                  <a:pt x="0" y="382138"/>
                </a:lnTo>
                <a:lnTo>
                  <a:pt x="136478" y="464024"/>
                </a:lnTo>
                <a:lnTo>
                  <a:pt x="327547" y="586854"/>
                </a:lnTo>
                <a:lnTo>
                  <a:pt x="477672" y="559558"/>
                </a:lnTo>
                <a:lnTo>
                  <a:pt x="750627" y="518615"/>
                </a:lnTo>
                <a:lnTo>
                  <a:pt x="805218" y="368490"/>
                </a:lnTo>
                <a:lnTo>
                  <a:pt x="764275" y="259308"/>
                </a:lnTo>
                <a:lnTo>
                  <a:pt x="736979" y="204717"/>
                </a:lnTo>
                <a:lnTo>
                  <a:pt x="750627" y="122830"/>
                </a:lnTo>
                <a:lnTo>
                  <a:pt x="818866" y="68239"/>
                </a:lnTo>
                <a:lnTo>
                  <a:pt x="791571" y="13648"/>
                </a:lnTo>
                <a:lnTo>
                  <a:pt x="696036" y="0"/>
                </a:lnTo>
                <a:lnTo>
                  <a:pt x="559559" y="0"/>
                </a:lnTo>
                <a:lnTo>
                  <a:pt x="491320" y="13648"/>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152" name="그림 151"/>
          <p:cNvPicPr>
            <a:picLocks noChangeAspect="1"/>
          </p:cNvPicPr>
          <p:nvPr/>
        </p:nvPicPr>
        <p:blipFill>
          <a:blip r:embed="rId18">
            <a:extLst/>
          </a:blip>
          <a:stretch>
            <a:fillRect/>
          </a:stretch>
        </p:blipFill>
        <p:spPr>
          <a:xfrm>
            <a:off x="5081839" y="6059985"/>
            <a:ext cx="563909" cy="556538"/>
          </a:xfrm>
          <a:prstGeom prst="rect">
            <a:avLst/>
          </a:prstGeom>
        </p:spPr>
      </p:pic>
      <p:pic>
        <p:nvPicPr>
          <p:cNvPr id="153" name="그림 152"/>
          <p:cNvPicPr>
            <a:picLocks noChangeAspect="1"/>
          </p:cNvPicPr>
          <p:nvPr/>
        </p:nvPicPr>
        <p:blipFill>
          <a:blip r:embed="rId19">
            <a:extLst/>
          </a:blip>
          <a:stretch>
            <a:fillRect/>
          </a:stretch>
        </p:blipFill>
        <p:spPr>
          <a:xfrm>
            <a:off x="5014366" y="5173218"/>
            <a:ext cx="647892" cy="703032"/>
          </a:xfrm>
          <a:prstGeom prst="rect">
            <a:avLst/>
          </a:prstGeom>
        </p:spPr>
      </p:pic>
      <p:sp>
        <p:nvSpPr>
          <p:cNvPr id="58" name="TextBox 57"/>
          <p:cNvSpPr txBox="1"/>
          <p:nvPr/>
        </p:nvSpPr>
        <p:spPr>
          <a:xfrm>
            <a:off x="433799" y="3046216"/>
            <a:ext cx="2006442" cy="276999"/>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Windows 10 IoT core</a:t>
            </a:r>
            <a:endParaRPr kumimoji="0" lang="ko-KR" altLang="en-US" sz="12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60" name="Picture 89"/>
          <p:cNvPicPr>
            <a:picLocks noChangeAspect="1"/>
          </p:cNvPicPr>
          <p:nvPr/>
        </p:nvPicPr>
        <p:blipFill>
          <a:blip r:embed="rId20"/>
          <a:stretch>
            <a:fillRect/>
          </a:stretch>
        </p:blipFill>
        <p:spPr>
          <a:xfrm>
            <a:off x="2878630" y="2594732"/>
            <a:ext cx="557267" cy="557267"/>
          </a:xfrm>
          <a:prstGeom prst="rect">
            <a:avLst/>
          </a:prstGeom>
        </p:spPr>
      </p:pic>
    </p:spTree>
    <p:extLst>
      <p:ext uri="{BB962C8B-B14F-4D97-AF65-F5344CB8AC3E}">
        <p14:creationId xmlns:p14="http://schemas.microsoft.com/office/powerpoint/2010/main" val="2157683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560070" y="708660"/>
            <a:ext cx="203613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4000" b="1" kern="0" dirty="0">
                <a:solidFill>
                  <a:schemeClr val="bg1"/>
                </a:solidFill>
              </a:rPr>
              <a:t>Devices</a:t>
            </a:r>
            <a:endParaRPr kumimoji="0" lang="ko-KR" altLang="en-US" sz="4000" b="1" i="0" u="none" strike="noStrike" kern="0" cap="none" spc="0" normalizeH="0" baseline="0" noProof="0" dirty="0">
              <a:ln>
                <a:noFill/>
              </a:ln>
              <a:solidFill>
                <a:schemeClr val="bg1"/>
              </a:solidFill>
              <a:effectLst/>
              <a:uLnTx/>
              <a:uFillTx/>
            </a:endParaRPr>
          </a:p>
        </p:txBody>
      </p:sp>
      <p:sp>
        <p:nvSpPr>
          <p:cNvPr id="6" name="TextBox 5"/>
          <p:cNvSpPr txBox="1"/>
          <p:nvPr/>
        </p:nvSpPr>
        <p:spPr>
          <a:xfrm>
            <a:off x="560069" y="3729990"/>
            <a:ext cx="4219425"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200" b="0" i="0" u="none" strike="noStrike" kern="0" cap="none" spc="0" normalizeH="0" baseline="0" noProof="0" dirty="0">
                <a:ln>
                  <a:noFill/>
                </a:ln>
                <a:solidFill>
                  <a:schemeClr val="bg1"/>
                </a:solidFill>
                <a:effectLst/>
                <a:uLnTx/>
                <a:uFillTx/>
              </a:rPr>
              <a:t>Windows 10 IoT Core</a:t>
            </a:r>
            <a:endParaRPr kumimoji="0" lang="en-US" altLang="ko-KR" sz="2000" b="0" i="0" u="none" strike="noStrike" kern="0" cap="none" spc="0" normalizeH="0" baseline="0" noProof="0" dirty="0">
              <a:ln>
                <a:noFill/>
              </a:ln>
              <a:solidFill>
                <a:schemeClr val="bg1"/>
              </a:solidFill>
              <a:effectLst/>
              <a:uLnTx/>
              <a:uFillTx/>
            </a:endParaRPr>
          </a:p>
        </p:txBody>
      </p:sp>
      <p:pic>
        <p:nvPicPr>
          <p:cNvPr id="1026" name="Picture 2" descr="http://archive.datacenterdynamics.com/sites/default/files/482487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260" y="-11605"/>
            <a:ext cx="7634287" cy="686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44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marL="0" marR="0" lvl="0" indent="0" algn="ctr" defTabSz="896068"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Phone</a:t>
            </a: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marL="0" marR="0" lvl="0" indent="0" algn="ctr" defTabSz="896068"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Small Tablet</a:t>
            </a:r>
          </a:p>
        </p:txBody>
      </p:sp>
      <p:sp>
        <p:nvSpPr>
          <p:cNvPr id="41" name="TextBox 40"/>
          <p:cNvSpPr txBox="1"/>
          <p:nvPr/>
        </p:nvSpPr>
        <p:spPr>
          <a:xfrm>
            <a:off x="5775782" y="406352"/>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marL="0" marR="0" lvl="0" indent="0" algn="ctr" defTabSz="914367"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2-in-1s</a:t>
            </a:r>
            <a:br>
              <a:rPr kumimoji="0" lang="en-US" sz="1568" b="0" i="0" u="none" strike="noStrike" kern="0" cap="none" spc="0" normalizeH="0" baseline="0" noProof="0" dirty="0">
                <a:ln>
                  <a:noFill/>
                </a:ln>
                <a:solidFill>
                  <a:srgbClr val="4F4F4F"/>
                </a:solidFill>
                <a:effectLst/>
                <a:uLnTx/>
                <a:uFillTx/>
                <a:cs typeface="Segoe UI" panose="020B0502040204020203" pitchFamily="34" charset="0"/>
              </a:rPr>
            </a:b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(Tablet or Laptop)</a:t>
            </a:r>
          </a:p>
        </p:txBody>
      </p:sp>
      <p:sp>
        <p:nvSpPr>
          <p:cNvPr id="42" name="TextBox 41"/>
          <p:cNvSpPr txBox="1"/>
          <p:nvPr/>
        </p:nvSpPr>
        <p:spPr>
          <a:xfrm>
            <a:off x="9689813" y="406352"/>
            <a:ext cx="1919945" cy="434350"/>
          </a:xfrm>
          <a:prstGeom prst="rect">
            <a:avLst/>
          </a:prstGeom>
          <a:noFill/>
        </p:spPr>
        <p:txBody>
          <a:bodyPr wrap="square" lIns="0" tIns="0" rIns="0" bIns="0" rtlCol="0">
            <a:spAutoFit/>
          </a:bodyPr>
          <a:lstStyle/>
          <a:p>
            <a:pPr marL="0" marR="0" lvl="0" indent="0" algn="ctr" defTabSz="896068"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Desktops </a:t>
            </a:r>
            <a:br>
              <a:rPr kumimoji="0" lang="en-US" sz="1568" b="0" i="0" u="none" strike="noStrike" kern="0" cap="none" spc="0" normalizeH="0" baseline="0" noProof="0" dirty="0">
                <a:ln>
                  <a:noFill/>
                </a:ln>
                <a:solidFill>
                  <a:srgbClr val="4F4F4F"/>
                </a:solidFill>
                <a:effectLst/>
                <a:uLnTx/>
                <a:uFillTx/>
                <a:cs typeface="Segoe UI" panose="020B0502040204020203" pitchFamily="34" charset="0"/>
              </a:rPr>
            </a:b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&amp; All-in-Ones</a:t>
            </a: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marL="0" marR="0" lvl="0" indent="0" algn="ctr" defTabSz="896068"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marL="0" marR="0" lvl="0" indent="0" algn="ctr" defTabSz="896068"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Large Tablet</a:t>
            </a:r>
          </a:p>
        </p:txBody>
      </p:sp>
      <p:sp>
        <p:nvSpPr>
          <p:cNvPr id="49" name="TextBox 48"/>
          <p:cNvSpPr txBox="1"/>
          <p:nvPr/>
        </p:nvSpPr>
        <p:spPr>
          <a:xfrm>
            <a:off x="8259990" y="406352"/>
            <a:ext cx="954581" cy="434350"/>
          </a:xfrm>
          <a:prstGeom prst="rect">
            <a:avLst/>
          </a:prstGeom>
          <a:noFill/>
        </p:spPr>
        <p:txBody>
          <a:bodyPr wrap="square" lIns="0" tIns="0" rIns="0" bIns="0" rtlCol="0">
            <a:spAutoFit/>
          </a:bodyPr>
          <a:lstStyle/>
          <a:p>
            <a:pPr marL="0" marR="0" lvl="0" indent="0" algn="ctr" defTabSz="896068"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Classic </a:t>
            </a:r>
            <a:br>
              <a:rPr kumimoji="0" lang="en-US" sz="1568" b="0" i="0" u="none" strike="noStrike" kern="0" cap="none" spc="0" normalizeH="0" baseline="0" noProof="0" dirty="0">
                <a:ln>
                  <a:noFill/>
                </a:ln>
                <a:solidFill>
                  <a:srgbClr val="4F4F4F"/>
                </a:solidFill>
                <a:effectLst/>
                <a:uLnTx/>
                <a:uFillTx/>
                <a:cs typeface="Segoe UI" panose="020B0502040204020203" pitchFamily="34" charset="0"/>
              </a:rPr>
            </a:b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marL="0" marR="0" lvl="0" indent="0" algn="ctr" defTabSz="896068"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marL="0" marR="0" lvl="0" indent="0" algn="ctr" defTabSz="896068"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marL="0" marR="0" lvl="0" indent="0" algn="ctr" defTabSz="896068"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marL="0" marR="0" lvl="0" indent="0" algn="ctr" defTabSz="913634"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marL="0" marR="0" lvl="0" indent="0" algn="ctr" defTabSz="896068"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4F4F4F"/>
                </a:solidFill>
                <a:effectLst/>
                <a:uLnTx/>
                <a:uFillTx/>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marL="0" marR="0" lvl="0" indent="0" algn="ctr" defTabSz="126800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2917">
                    <a:srgbClr val="737373"/>
                  </a:gs>
                  <a:gs pos="81000">
                    <a:srgbClr val="737373"/>
                  </a:gs>
                </a:gsLst>
                <a:lin ang="5400000" scaled="0"/>
              </a:gradFill>
              <a:effectLst/>
              <a:uLnTx/>
              <a:uFillTx/>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marL="0" marR="0" lvl="0" indent="0" algn="ctr" defTabSz="914377" eaLnBrk="1" fontAlgn="auto" latinLnBrk="0" hangingPunct="1">
                    <a:lnSpc>
                      <a:spcPct val="90000"/>
                    </a:lnSpc>
                    <a:spcBef>
                      <a:spcPts val="0"/>
                    </a:spcBef>
                    <a:spcAft>
                      <a:spcPts val="0"/>
                    </a:spcAft>
                    <a:buClrTx/>
                    <a:buSzTx/>
                    <a:buFontTx/>
                    <a:buNone/>
                    <a:tabLst/>
                    <a:defRPr/>
                  </a:pPr>
                  <a:r>
                    <a:rPr kumimoji="0" lang="en-US" sz="1867" b="0" i="0" u="none" strike="noStrike" kern="0" cap="none" spc="0" normalizeH="0" baseline="0" noProof="0" dirty="0">
                      <a:ln>
                        <a:noFill/>
                      </a:ln>
                      <a:solidFill>
                        <a:schemeClr val="bg1"/>
                      </a:solidFill>
                      <a:effectLst/>
                      <a:uLnTx/>
                      <a:uFillTx/>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737373"/>
                    </a:solidFill>
                    <a:effectLst/>
                    <a:uLnTx/>
                    <a:uFillTx/>
                  </a:endParaRPr>
                </a:p>
              </p:txBody>
            </p:sp>
          </p:grpSp>
        </p:grpSp>
      </p:grpSp>
    </p:spTree>
    <p:extLst>
      <p:ext uri="{BB962C8B-B14F-4D97-AF65-F5344CB8AC3E}">
        <p14:creationId xmlns:p14="http://schemas.microsoft.com/office/powerpoint/2010/main" val="20808290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marL="0" marR="0" lvl="0" indent="0" algn="ctr" defTabSz="126800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2917">
                    <a:srgbClr val="737373"/>
                  </a:gs>
                  <a:gs pos="81000">
                    <a:srgbClr val="737373"/>
                  </a:gs>
                </a:gsLst>
                <a:lin ang="5400000" scaled="0"/>
              </a:gradFill>
              <a:effectLst/>
              <a:uLnTx/>
              <a:uFillTx/>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77" eaLnBrk="1" fontAlgn="auto" latinLnBrk="0" hangingPunct="1">
              <a:lnSpc>
                <a:spcPct val="90000"/>
              </a:lnSpc>
              <a:spcBef>
                <a:spcPts val="800"/>
              </a:spcBef>
              <a:spcAft>
                <a:spcPts val="0"/>
              </a:spcAft>
              <a:buClrTx/>
              <a:buSzTx/>
              <a:buFontTx/>
              <a:buNone/>
              <a:tabLst/>
              <a:defRPr/>
            </a:pPr>
            <a:endParaRPr kumimoji="0" lang="en-US" sz="2667" b="0" i="0" u="none" strike="noStrike" kern="0" cap="none" spc="0" normalizeH="0" baseline="0" noProof="0" dirty="0" err="1">
              <a:ln>
                <a:noFill/>
              </a:ln>
              <a:solidFill>
                <a:prstClr val="white"/>
              </a:solidFill>
              <a:effectLst/>
              <a:uLnTx/>
              <a:uFillTx/>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endParaRPr>
            </a:p>
          </p:txBody>
        </p:sp>
      </p:grpSp>
      <p:sp>
        <p:nvSpPr>
          <p:cNvPr id="15" name="Rectangle 14"/>
          <p:cNvSpPr/>
          <p:nvPr/>
        </p:nvSpPr>
        <p:spPr>
          <a:xfrm>
            <a:off x="4019150" y="3014152"/>
            <a:ext cx="4153701" cy="535531"/>
          </a:xfrm>
          <a:prstGeom prst="rect">
            <a:avLst/>
          </a:prstGeom>
          <a:noFill/>
        </p:spPr>
        <p:txBody>
          <a:bodyPr wrap="none">
            <a:spAutoFit/>
          </a:bodyPr>
          <a:lstStyle/>
          <a:p>
            <a:pPr marL="0" marR="0" lvl="0" indent="0" algn="ctr" defTabSz="1243265"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marL="0" marR="0" lvl="0" indent="0" algn="ctr" defTabSz="124326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marL="0" marR="0" lvl="0" indent="0" algn="ctr" defTabSz="124326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bold" panose="020B0702040204020203" pitchFamily="34" charset="0"/>
                </a:rPr>
                <a:t>XBox</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marL="0" marR="0" lvl="0" indent="0" algn="ctr" defTabSz="124326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marL="0" marR="0" lvl="0" indent="0" algn="ctr" defTabSz="124326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bold" panose="020B0702040204020203" pitchFamily="34" charset="0"/>
                </a:rPr>
                <a:t>Surface Hub</a:t>
              </a: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marL="0" marR="0" lvl="0" indent="0" algn="ctr" defTabSz="124326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bold" panose="020B0702040204020203" pitchFamily="34" charset="0"/>
                </a:rPr>
                <a:t>HoloLens</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43927" y="1348632"/>
            <a:ext cx="1520068" cy="81840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marL="0" marR="0" lvl="0" indent="0" algn="ctr" defTabSz="1243265"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marL="0" marR="0" lvl="0" indent="0" algn="ctr" defTabSz="1243265"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bold" panose="020B0702040204020203" pitchFamily="34" charset="0"/>
                </a:rPr>
                <a:t>Devices +</a:t>
              </a:r>
              <a:r>
                <a:rPr kumimoji="0" lang="en-US" sz="1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bold" panose="020B0702040204020203" pitchFamily="34" charset="0"/>
                </a:rPr>
                <a:t>IoT</a:t>
              </a: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2717" y="2953796"/>
            <a:ext cx="5506929" cy="664797"/>
          </a:xfrm>
          <a:prstGeom prst="rect">
            <a:avLst/>
          </a:prstGeom>
          <a:noFill/>
        </p:spPr>
        <p:txBody>
          <a:bodyPr wrap="square" lIns="137160" tIns="109728" rIns="137160" bIns="109728" rtlCol="0">
            <a:spAutoFit/>
          </a:body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Universal Windows Apps</a:t>
            </a:r>
          </a:p>
        </p:txBody>
      </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marL="0" marR="0" lvl="0" indent="0" defTabSz="914377" eaLnBrk="1" fontAlgn="auto" latinLnBrk="0" hangingPunct="1">
                <a:lnSpc>
                  <a:spcPct val="90000"/>
                </a:lnSpc>
                <a:spcBef>
                  <a:spcPts val="800"/>
                </a:spcBef>
                <a:spcAft>
                  <a:spcPts val="0"/>
                </a:spcAft>
                <a:buClrTx/>
                <a:buSzTx/>
                <a:buFontTx/>
                <a:buNone/>
                <a:tabLst/>
                <a:defRPr/>
              </a:pPr>
              <a:r>
                <a:rPr kumimoji="0" lang="en-US" sz="1600" b="0" i="0" u="none" strike="noStrike" kern="0" cap="none" spc="0" normalizeH="0" baseline="0" noProof="0" dirty="0">
                  <a:ln>
                    <a:noFill/>
                  </a:ln>
                  <a:solidFill>
                    <a:srgbClr val="0078D7">
                      <a:lumMod val="20000"/>
                      <a:lumOff val="80000"/>
                    </a:srgbClr>
                  </a:solidFill>
                  <a:effectLst/>
                  <a:uLnTx/>
                  <a:uFillTx/>
                </a:rPr>
                <a:t>One Store +</a:t>
              </a:r>
              <a:br>
                <a:rPr kumimoji="0" lang="en-US" sz="1600" b="0" i="0" u="none" strike="noStrike" kern="0" cap="none" spc="0" normalizeH="0" baseline="0" noProof="0" dirty="0">
                  <a:ln>
                    <a:noFill/>
                  </a:ln>
                  <a:solidFill>
                    <a:srgbClr val="0078D7">
                      <a:lumMod val="20000"/>
                      <a:lumOff val="80000"/>
                    </a:srgbClr>
                  </a:solidFill>
                  <a:effectLst/>
                  <a:uLnTx/>
                  <a:uFillTx/>
                </a:rPr>
              </a:br>
              <a:r>
                <a:rPr kumimoji="0" lang="en-US" sz="1600" b="0" i="0" u="none" strike="noStrike" kern="0" cap="none" spc="0" normalizeH="0" baseline="0" noProof="0" dirty="0">
                  <a:ln>
                    <a:noFill/>
                  </a:ln>
                  <a:solidFill>
                    <a:srgbClr val="0078D7">
                      <a:lumMod val="20000"/>
                      <a:lumOff val="80000"/>
                    </a:srgbClr>
                  </a:solidFill>
                  <a:effectLst/>
                  <a:uLnTx/>
                  <a:uFillTx/>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marL="0" marR="0" lvl="0" indent="0" defTabSz="914377" eaLnBrk="1" fontAlgn="auto" latinLnBrk="0" hangingPunct="1">
                <a:lnSpc>
                  <a:spcPct val="90000"/>
                </a:lnSpc>
                <a:spcBef>
                  <a:spcPts val="800"/>
                </a:spcBef>
                <a:spcAft>
                  <a:spcPts val="0"/>
                </a:spcAft>
                <a:buClrTx/>
                <a:buSzTx/>
                <a:buFontTx/>
                <a:buNone/>
                <a:tabLst/>
                <a:defRPr/>
              </a:pPr>
              <a:r>
                <a:rPr kumimoji="0" lang="en-US" sz="1600" b="0" i="0" u="none" strike="noStrike" kern="0" cap="none" spc="0" normalizeH="0" baseline="0" noProof="0" dirty="0">
                  <a:ln>
                    <a:noFill/>
                  </a:ln>
                  <a:solidFill>
                    <a:srgbClr val="0078D7">
                      <a:lumMod val="20000"/>
                      <a:lumOff val="80000"/>
                    </a:srgbClr>
                  </a:solidFill>
                  <a:effectLst/>
                  <a:uLnTx/>
                  <a:uFillTx/>
                </a:rPr>
                <a:t>Reuse Existing Code</a:t>
              </a: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marL="0" marR="0" lvl="0" indent="0" defTabSz="914377" eaLnBrk="1" fontAlgn="auto" latinLnBrk="0" hangingPunct="1">
                <a:lnSpc>
                  <a:spcPct val="90000"/>
                </a:lnSpc>
                <a:spcBef>
                  <a:spcPts val="800"/>
                </a:spcBef>
                <a:spcAft>
                  <a:spcPts val="0"/>
                </a:spcAft>
                <a:buClrTx/>
                <a:buSzTx/>
                <a:buFontTx/>
                <a:buNone/>
                <a:tabLst/>
                <a:defRPr/>
              </a:pPr>
              <a:r>
                <a:rPr kumimoji="0" lang="en-US" sz="1600" b="0" i="0" u="none" strike="noStrike" kern="0" cap="none" spc="0" normalizeH="0" baseline="0" noProof="0" dirty="0">
                  <a:ln>
                    <a:noFill/>
                  </a:ln>
                  <a:solidFill>
                    <a:srgbClr val="0078D7">
                      <a:lumMod val="20000"/>
                      <a:lumOff val="80000"/>
                    </a:srgbClr>
                  </a:solidFill>
                  <a:effectLst/>
                  <a:uLnTx/>
                  <a:uFillTx/>
                </a:rPr>
                <a:t>One SDK + Tooling</a:t>
              </a: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marL="0" marR="0" lvl="0" indent="0" defTabSz="914377" eaLnBrk="1" fontAlgn="auto" latinLnBrk="0" hangingPunct="1">
                <a:lnSpc>
                  <a:spcPct val="90000"/>
                </a:lnSpc>
                <a:spcBef>
                  <a:spcPts val="800"/>
                </a:spcBef>
                <a:spcAft>
                  <a:spcPts val="0"/>
                </a:spcAft>
                <a:buClrTx/>
                <a:buSzTx/>
                <a:buFontTx/>
                <a:buNone/>
                <a:tabLst/>
                <a:defRPr/>
              </a:pPr>
              <a:r>
                <a:rPr kumimoji="0" lang="en-US" sz="1600" b="0" i="0" u="none" strike="noStrike" kern="0" cap="none" spc="0" normalizeH="0" baseline="0" noProof="0" dirty="0">
                  <a:ln>
                    <a:noFill/>
                  </a:ln>
                  <a:solidFill>
                    <a:srgbClr val="0078D7">
                      <a:lumMod val="20000"/>
                      <a:lumOff val="80000"/>
                    </a:srgbClr>
                  </a:solidFill>
                  <a:effectLst/>
                  <a:uLnTx/>
                  <a:uFillTx/>
                </a:rPr>
                <a:t>Adaptive </a:t>
              </a:r>
              <a:br>
                <a:rPr kumimoji="0" lang="en-US" sz="1600" b="0" i="0" u="none" strike="noStrike" kern="0" cap="none" spc="0" normalizeH="0" baseline="0" noProof="0" dirty="0">
                  <a:ln>
                    <a:noFill/>
                  </a:ln>
                  <a:solidFill>
                    <a:srgbClr val="0078D7">
                      <a:lumMod val="20000"/>
                      <a:lumOff val="80000"/>
                    </a:srgbClr>
                  </a:solidFill>
                  <a:effectLst/>
                  <a:uLnTx/>
                  <a:uFillTx/>
                </a:rPr>
              </a:br>
              <a:r>
                <a:rPr kumimoji="0" lang="en-US" sz="1600" b="0" i="0" u="none" strike="noStrike" kern="0" cap="none" spc="0" normalizeH="0" baseline="0" noProof="0" dirty="0">
                  <a:ln>
                    <a:noFill/>
                  </a:ln>
                  <a:solidFill>
                    <a:srgbClr val="0078D7">
                      <a:lumMod val="20000"/>
                      <a:lumOff val="80000"/>
                    </a:srgbClr>
                  </a:solidFill>
                  <a:effectLst/>
                  <a:uLnTx/>
                  <a:uFillTx/>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78D7">
                        <a:lumMod val="20000"/>
                        <a:lumOff val="80000"/>
                      </a:srgbClr>
                    </a:solidFill>
                    <a:effectLst/>
                    <a:uLnTx/>
                    <a:uFillTx/>
                    <a:latin typeface="+mn-lt"/>
                    <a:ea typeface="+mn-ea"/>
                    <a:cs typeface="+mn-cs"/>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marL="0" marR="0" lvl="0" indent="0" defTabSz="914377" eaLnBrk="1" fontAlgn="auto" latinLnBrk="0" hangingPunct="1">
                <a:lnSpc>
                  <a:spcPct val="90000"/>
                </a:lnSpc>
                <a:spcBef>
                  <a:spcPts val="800"/>
                </a:spcBef>
                <a:spcAft>
                  <a:spcPts val="0"/>
                </a:spcAft>
                <a:buClrTx/>
                <a:buSzTx/>
                <a:buFontTx/>
                <a:buNone/>
                <a:tabLst/>
                <a:defRPr/>
              </a:pPr>
              <a:r>
                <a:rPr kumimoji="0" lang="en-US" sz="1600" b="0" i="0" u="none" strike="noStrike" kern="0" cap="none" spc="0" normalizeH="0" baseline="0" noProof="0" dirty="0">
                  <a:ln>
                    <a:noFill/>
                  </a:ln>
                  <a:solidFill>
                    <a:srgbClr val="0078D7">
                      <a:lumMod val="20000"/>
                      <a:lumOff val="80000"/>
                    </a:srgbClr>
                  </a:solidFill>
                  <a:effectLst/>
                  <a:uLnTx/>
                  <a:uFillTx/>
                </a:rPr>
                <a:t>Natural</a:t>
              </a:r>
              <a:br>
                <a:rPr kumimoji="0" lang="en-US" sz="1600" b="0" i="0" u="none" strike="noStrike" kern="0" cap="none" spc="0" normalizeH="0" baseline="0" noProof="0" dirty="0">
                  <a:ln>
                    <a:noFill/>
                  </a:ln>
                  <a:solidFill>
                    <a:srgbClr val="0078D7">
                      <a:lumMod val="20000"/>
                      <a:lumOff val="80000"/>
                    </a:srgbClr>
                  </a:solidFill>
                  <a:effectLst/>
                  <a:uLnTx/>
                  <a:uFillTx/>
                </a:rPr>
              </a:br>
              <a:r>
                <a:rPr kumimoji="0" lang="en-US" sz="1600" b="0" i="0" u="none" strike="noStrike" kern="0" cap="none" spc="0" normalizeH="0" baseline="0" noProof="0" dirty="0">
                  <a:ln>
                    <a:noFill/>
                  </a:ln>
                  <a:solidFill>
                    <a:srgbClr val="0078D7">
                      <a:lumMod val="20000"/>
                      <a:lumOff val="80000"/>
                    </a:srgbClr>
                  </a:solidFill>
                  <a:effectLst/>
                  <a:uLnTx/>
                  <a:uFillTx/>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78D7">
                      <a:lumMod val="20000"/>
                      <a:lumOff val="80000"/>
                    </a:srgbClr>
                  </a:solidFill>
                  <a:effectLst/>
                  <a:uLnTx/>
                  <a:uFillTx/>
                  <a:latin typeface="+mn-lt"/>
                  <a:ea typeface="+mn-ea"/>
                  <a:cs typeface="+mn-cs"/>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6383" y="4349229"/>
            <a:ext cx="1991309" cy="1432638"/>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316071" y="4347621"/>
            <a:ext cx="2197632" cy="867225"/>
          </a:xfrm>
          <a:prstGeom prst="rect">
            <a:avLst/>
          </a:prstGeom>
          <a:noFill/>
          <a:ln>
            <a:noFill/>
          </a:ln>
        </p:spPr>
      </p:pic>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marL="0" marR="0" lvl="0" indent="0" algn="ctr" defTabSz="913634"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9" name="TextBox 118"/>
          <p:cNvSpPr txBox="1"/>
          <p:nvPr/>
        </p:nvSpPr>
        <p:spPr>
          <a:xfrm>
            <a:off x="2969148" y="5208992"/>
            <a:ext cx="5920788" cy="664797"/>
          </a:xfrm>
          <a:prstGeom prst="rect">
            <a:avLst/>
          </a:prstGeom>
          <a:noFill/>
        </p:spPr>
        <p:txBody>
          <a:bodyPr wrap="none" lIns="137160" tIns="109728" rIns="137160" bIns="109728" rtlCol="0">
            <a:spAutoFit/>
          </a:bodyPr>
          <a:lstStyle/>
          <a:p>
            <a:pPr marL="0" marR="0" lvl="0" indent="0" defTabSz="914400" eaLnBrk="1" fontAlgn="auto" latinLnBrk="0" hangingPunct="1">
              <a:lnSpc>
                <a:spcPct val="90000"/>
              </a:lnSpc>
              <a:spcBef>
                <a:spcPts val="600"/>
              </a:spcBef>
              <a:spcAft>
                <a:spcPts val="0"/>
              </a:spcAft>
              <a:buClrTx/>
              <a:buSzTx/>
              <a:buFontTx/>
              <a:buNone/>
              <a:tabLst/>
              <a:defRPr/>
            </a:pPr>
            <a:r>
              <a:rPr kumimoji="0" lang="en-US" sz="3200" b="0" i="0" u="none" strike="noStrike" kern="0" cap="none" spc="0" normalizeH="0" baseline="0" noProof="0" dirty="0">
                <a:ln>
                  <a:noFill/>
                </a:ln>
                <a:solidFill>
                  <a:srgbClr val="0070C0"/>
                </a:solidFill>
                <a:effectLst/>
                <a:uLnTx/>
                <a:uFillTx/>
                <a:latin typeface="Segoe UI Light" panose="020B0502040204020203" pitchFamily="34" charset="0"/>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2381807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sz="4000" dirty="0"/>
              <a:t>Windows compatible hardware development boards</a:t>
            </a:r>
          </a:p>
        </p:txBody>
      </p:sp>
      <p:pic>
        <p:nvPicPr>
          <p:cNvPr id="2050" name="Picture 2" descr="Windows-compatible hardware dev bo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0" y="1189176"/>
            <a:ext cx="10281129" cy="33028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2870" y="4491990"/>
            <a:ext cx="2949654"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dirty="0">
                <a:gradFill>
                  <a:gsLst>
                    <a:gs pos="2917">
                      <a:schemeClr val="tx1"/>
                    </a:gs>
                    <a:gs pos="30000">
                      <a:schemeClr val="tx1"/>
                    </a:gs>
                  </a:gsLst>
                  <a:lin ang="5400000" scaled="0"/>
                </a:gradFill>
              </a:rPr>
              <a:t>Raspberry Pi 2 or 3</a:t>
            </a:r>
            <a:endParaRPr lang="ko-KR" altLang="en-US" sz="2400" dirty="0" err="1">
              <a:gradFill>
                <a:gsLst>
                  <a:gs pos="2917">
                    <a:schemeClr val="tx1"/>
                  </a:gs>
                  <a:gs pos="30000">
                    <a:schemeClr val="tx1"/>
                  </a:gs>
                </a:gsLst>
                <a:lin ang="5400000" scaled="0"/>
              </a:gradFill>
            </a:endParaRPr>
          </a:p>
        </p:txBody>
      </p:sp>
      <p:sp>
        <p:nvSpPr>
          <p:cNvPr id="28" name="TextBox 27"/>
          <p:cNvSpPr txBox="1"/>
          <p:nvPr/>
        </p:nvSpPr>
        <p:spPr>
          <a:xfrm>
            <a:off x="3052524" y="4491990"/>
            <a:ext cx="1887183"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dirty="0">
                <a:gradFill>
                  <a:gsLst>
                    <a:gs pos="2917">
                      <a:schemeClr val="tx1"/>
                    </a:gs>
                    <a:gs pos="30000">
                      <a:schemeClr val="tx1"/>
                    </a:gs>
                  </a:gsLst>
                  <a:lin ang="5400000" scaled="0"/>
                </a:gradFill>
              </a:rPr>
              <a:t>Shark Cove</a:t>
            </a:r>
            <a:endParaRPr lang="ko-KR" altLang="en-US" sz="2400" dirty="0" err="1">
              <a:gradFill>
                <a:gsLst>
                  <a:gs pos="2917">
                    <a:schemeClr val="tx1"/>
                  </a:gs>
                  <a:gs pos="30000">
                    <a:schemeClr val="tx1"/>
                  </a:gs>
                </a:gsLst>
                <a:lin ang="5400000" scaled="0"/>
              </a:gradFill>
            </a:endParaRPr>
          </a:p>
        </p:txBody>
      </p:sp>
      <p:sp>
        <p:nvSpPr>
          <p:cNvPr id="29" name="TextBox 28"/>
          <p:cNvSpPr txBox="1"/>
          <p:nvPr/>
        </p:nvSpPr>
        <p:spPr>
          <a:xfrm>
            <a:off x="5649834" y="4503420"/>
            <a:ext cx="2353786"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dirty="0">
                <a:gradFill>
                  <a:gsLst>
                    <a:gs pos="2917">
                      <a:schemeClr val="tx1"/>
                    </a:gs>
                    <a:gs pos="30000">
                      <a:schemeClr val="tx1"/>
                    </a:gs>
                  </a:gsLst>
                  <a:lin ang="5400000" scaled="0"/>
                </a:gradFill>
              </a:rPr>
              <a:t>Minnow Board</a:t>
            </a:r>
            <a:endParaRPr lang="ko-KR" altLang="en-US" sz="2400" dirty="0" err="1">
              <a:gradFill>
                <a:gsLst>
                  <a:gs pos="2917">
                    <a:schemeClr val="tx1"/>
                  </a:gs>
                  <a:gs pos="30000">
                    <a:schemeClr val="tx1"/>
                  </a:gs>
                </a:gsLst>
                <a:lin ang="5400000" scaled="0"/>
              </a:gradFill>
            </a:endParaRPr>
          </a:p>
        </p:txBody>
      </p:sp>
      <p:sp>
        <p:nvSpPr>
          <p:cNvPr id="30" name="TextBox 29"/>
          <p:cNvSpPr txBox="1"/>
          <p:nvPr/>
        </p:nvSpPr>
        <p:spPr>
          <a:xfrm>
            <a:off x="8362953" y="4491990"/>
            <a:ext cx="2994987"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dirty="0">
                <a:gradFill>
                  <a:gsLst>
                    <a:gs pos="2917">
                      <a:schemeClr val="tx1"/>
                    </a:gs>
                    <a:gs pos="30000">
                      <a:schemeClr val="tx1"/>
                    </a:gs>
                  </a:gsLst>
                  <a:lin ang="5400000" scaled="0"/>
                </a:gradFill>
              </a:rPr>
              <a:t>Dragon Board 410c</a:t>
            </a:r>
            <a:endParaRPr lang="ko-KR" altLang="en-US" sz="2400" dirty="0" err="1">
              <a:gradFill>
                <a:gsLst>
                  <a:gs pos="2917">
                    <a:schemeClr val="tx1"/>
                  </a:gs>
                  <a:gs pos="30000">
                    <a:schemeClr val="tx1"/>
                  </a:gs>
                </a:gsLst>
                <a:lin ang="5400000" scaled="0"/>
              </a:gradFill>
            </a:endParaRPr>
          </a:p>
        </p:txBody>
      </p:sp>
      <p:sp>
        <p:nvSpPr>
          <p:cNvPr id="7" name="Rectangle 6"/>
          <p:cNvSpPr/>
          <p:nvPr/>
        </p:nvSpPr>
        <p:spPr>
          <a:xfrm>
            <a:off x="269240" y="5723305"/>
            <a:ext cx="6096000" cy="646331"/>
          </a:xfrm>
          <a:prstGeom prst="rect">
            <a:avLst/>
          </a:prstGeom>
        </p:spPr>
        <p:txBody>
          <a:bodyPr>
            <a:spAutoFit/>
          </a:bodyPr>
          <a:lstStyle/>
          <a:p>
            <a:r>
              <a:rPr lang="ko-KR" altLang="en-US" dirty="0"/>
              <a:t>https://msdn.microsoft.com/en-us/library/windows/hardware/dn914597(v=vs.85).aspx</a:t>
            </a:r>
          </a:p>
        </p:txBody>
      </p:sp>
    </p:spTree>
    <p:extLst>
      <p:ext uri="{BB962C8B-B14F-4D97-AF65-F5344CB8AC3E}">
        <p14:creationId xmlns:p14="http://schemas.microsoft.com/office/powerpoint/2010/main" val="3289821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z="2800" b="1" dirty="0" err="1">
                <a:latin typeface="Arial Black" panose="020B0A04020102020204" pitchFamily="34" charset="0"/>
              </a:rPr>
              <a:t>Microsoft.Azure.Devices.Client</a:t>
            </a:r>
            <a:br>
              <a:rPr lang="en-US" altLang="ko-KR" sz="2800" b="1" dirty="0">
                <a:latin typeface="Arial Black" panose="020B0A04020102020204" pitchFamily="34" charset="0"/>
              </a:rPr>
            </a:br>
            <a:r>
              <a:rPr lang="en-US" altLang="ko-KR" sz="4800" b="1" dirty="0">
                <a:latin typeface="Arial Black" panose="020B0A04020102020204" pitchFamily="34" charset="0"/>
              </a:rPr>
              <a:t>.</a:t>
            </a:r>
            <a:r>
              <a:rPr lang="en-US" altLang="ko-KR" sz="4800" b="1" dirty="0" err="1">
                <a:latin typeface="Arial Black" panose="020B0A04020102020204" pitchFamily="34" charset="0"/>
              </a:rPr>
              <a:t>DeviceClient</a:t>
            </a:r>
            <a:r>
              <a:rPr lang="en-US" altLang="ko-KR" sz="4800" b="1" dirty="0">
                <a:latin typeface="Arial Black" panose="020B0A04020102020204" pitchFamily="34" charset="0"/>
              </a:rPr>
              <a:t> Class</a:t>
            </a:r>
            <a:endParaRPr lang="ko-KR" altLang="en-US" sz="2800" b="1"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917575" y="1933575"/>
            <a:ext cx="6877050" cy="40576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873601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560070" y="708660"/>
            <a:ext cx="173637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000" b="1" i="0" u="none" strike="noStrike" kern="0" cap="none" spc="0" normalizeH="0" baseline="0" noProof="0" dirty="0">
                <a:ln>
                  <a:noFill/>
                </a:ln>
                <a:solidFill>
                  <a:schemeClr val="bg1"/>
                </a:solidFill>
                <a:effectLst/>
                <a:uLnTx/>
                <a:uFillTx/>
              </a:rPr>
              <a:t>DEMO</a:t>
            </a:r>
            <a:endParaRPr kumimoji="0" lang="ko-KR" altLang="en-US" sz="4000" b="1" i="0" u="none" strike="noStrike" kern="0" cap="none" spc="0" normalizeH="0" baseline="0" noProof="0" dirty="0">
              <a:ln>
                <a:noFill/>
              </a:ln>
              <a:solidFill>
                <a:schemeClr val="bg1"/>
              </a:solidFill>
              <a:effectLst/>
              <a:uLnTx/>
              <a:uFillTx/>
            </a:endParaRPr>
          </a:p>
        </p:txBody>
      </p:sp>
      <p:sp>
        <p:nvSpPr>
          <p:cNvPr id="6" name="TextBox 5"/>
          <p:cNvSpPr txBox="1"/>
          <p:nvPr/>
        </p:nvSpPr>
        <p:spPr>
          <a:xfrm>
            <a:off x="560069" y="3729990"/>
            <a:ext cx="4219425"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200" b="0" i="0" u="none" strike="noStrike" kern="0" cap="none" spc="0" normalizeH="0" baseline="0" noProof="0" dirty="0">
                <a:ln>
                  <a:noFill/>
                </a:ln>
                <a:solidFill>
                  <a:schemeClr val="bg1"/>
                </a:solidFill>
                <a:effectLst/>
                <a:uLnTx/>
                <a:uFillTx/>
              </a:rPr>
              <a:t>Windows 10 IoT Core</a:t>
            </a:r>
          </a:p>
        </p:txBody>
      </p:sp>
      <p:pic>
        <p:nvPicPr>
          <p:cNvPr id="1026" name="Picture 2" descr="http://archive.datacenterdynamics.com/sites/default/files/482487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260" y="-11605"/>
            <a:ext cx="7634287" cy="686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181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 - IoT Overview Session 061515" id="{389F6BE5-A56E-4F02-ADE9-C93404C8CF92}" vid="{F75DD5E4-128D-4967-A23C-B71D925214E9}"/>
    </a:ext>
  </a:extLst>
</a:theme>
</file>

<file path=ppt/theme/theme3.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4.xml><?xml version="1.0" encoding="utf-8"?>
<a:theme xmlns:a="http://schemas.openxmlformats.org/drawingml/2006/main" name="5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의 Microsoft 요소 기술.pptm" id="{789EC651-4C8B-46EB-87DF-93E1B7607AD9}" vid="{347F0E38-64E5-46ED-B383-B7AF58B734C9}"/>
    </a:ext>
  </a:extLst>
</a:theme>
</file>

<file path=ppt/theme/theme5.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 cmpd="sng">
          <a:solidFill>
            <a:schemeClr val="bg1">
              <a:lumMod val="95000"/>
            </a:schemeClr>
          </a:solidFill>
          <a:headEnd type="triangle" w="lg" len="med"/>
          <a:tailEnd type="none" w="lg"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1867</Words>
  <Application>Microsoft Office PowerPoint</Application>
  <PresentationFormat>와이드스크린</PresentationFormat>
  <Paragraphs>356</Paragraphs>
  <Slides>25</Slides>
  <Notes>4</Notes>
  <HiddenSlides>0</HiddenSlides>
  <MMClips>0</MMClips>
  <ScaleCrop>false</ScaleCrop>
  <HeadingPairs>
    <vt:vector size="6" baseType="variant">
      <vt:variant>
        <vt:lpstr>사용한 글꼴</vt:lpstr>
      </vt:variant>
      <vt:variant>
        <vt:i4>13</vt:i4>
      </vt:variant>
      <vt:variant>
        <vt:lpstr>테마</vt:lpstr>
      </vt:variant>
      <vt:variant>
        <vt:i4>7</vt:i4>
      </vt:variant>
      <vt:variant>
        <vt:lpstr>슬라이드 제목</vt:lpstr>
      </vt:variant>
      <vt:variant>
        <vt:i4>25</vt:i4>
      </vt:variant>
    </vt:vector>
  </HeadingPairs>
  <TitlesOfParts>
    <vt:vector size="45" baseType="lpstr">
      <vt:lpstr>ＭＳ Ｐゴシック</vt:lpstr>
      <vt:lpstr>맑은 고딕</vt:lpstr>
      <vt:lpstr>Arial</vt:lpstr>
      <vt:lpstr>Arial Black</vt:lpstr>
      <vt:lpstr>Calibri</vt:lpstr>
      <vt:lpstr>Calibri Light</vt:lpstr>
      <vt:lpstr>Consolas</vt:lpstr>
      <vt:lpstr>Segoe UI</vt:lpstr>
      <vt:lpstr>Segoe UI Black</vt:lpstr>
      <vt:lpstr>Segoe UI Light</vt:lpstr>
      <vt:lpstr>Segoe UI Semibold</vt:lpstr>
      <vt:lpstr>Segoe UI Semilight</vt:lpstr>
      <vt:lpstr>Wingdings</vt:lpstr>
      <vt:lpstr>Office Theme</vt:lpstr>
      <vt:lpstr>6_5-30639_MGXFY16_Light_Template</vt:lpstr>
      <vt:lpstr>PPT%20Theme</vt:lpstr>
      <vt:lpstr>5_Office 테마</vt:lpstr>
      <vt:lpstr>2_COLOR TEMPLATE</vt:lpstr>
      <vt:lpstr>1_Office Theme</vt:lpstr>
      <vt:lpstr>1_COLOR TEMPLATE</vt:lpstr>
      <vt:lpstr>PowerPoint 프레젠테이션</vt:lpstr>
      <vt:lpstr>Microsoft Data platform End-to-end 서비스 </vt:lpstr>
      <vt:lpstr>Microsoft IoT platform End-to-end 서비스 </vt:lpstr>
      <vt:lpstr>PowerPoint 프레젠테이션</vt:lpstr>
      <vt:lpstr>PowerPoint 프레젠테이션</vt:lpstr>
      <vt:lpstr>PowerPoint 프레젠테이션</vt:lpstr>
      <vt:lpstr>Windows compatible hardware development boards</vt:lpstr>
      <vt:lpstr>Microsoft.Azure.Devices.Client .DeviceClient Class</vt:lpstr>
      <vt:lpstr>PowerPoint 프레젠테이션</vt:lpstr>
      <vt:lpstr>PowerPoint 프레젠테이션</vt:lpstr>
      <vt:lpstr>PowerPoint 프레젠테이션</vt:lpstr>
      <vt:lpstr>일반적인 IoT 아키텍처</vt:lpstr>
      <vt:lpstr>PowerPoint 프레젠테이션</vt:lpstr>
      <vt:lpstr>Azure IoT허브</vt:lpstr>
      <vt:lpstr>Azure 이벤트 허브</vt:lpstr>
      <vt:lpstr>PowerPoint 프레젠테이션</vt:lpstr>
      <vt:lpstr>별첨 : IoT 허브 vs 이벤트 허브 비교 </vt:lpstr>
      <vt:lpstr>실시간 스트림 분석 서비스 (Azure Stream Analytics)</vt:lpstr>
      <vt:lpstr>PowerPoint 프레젠테이션</vt:lpstr>
      <vt:lpstr>클라우드 데이터 시각화 및 분석 플랫폼 (Power BI)</vt:lpstr>
      <vt:lpstr>PowerPoint 프레젠테이션</vt:lpstr>
      <vt:lpstr>PowerPoint 프레젠테이션</vt:lpstr>
      <vt:lpstr>Cognitive Service</vt:lpstr>
      <vt:lpstr>PowerPoint 프레젠테이션</vt:lpstr>
      <vt:lpstr>Thansks..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YoungWook Kim</dc:creator>
  <cp:lastModifiedBy>Young Wook Kim</cp:lastModifiedBy>
  <cp:revision>13</cp:revision>
  <dcterms:created xsi:type="dcterms:W3CDTF">2016-05-02T22:10:44Z</dcterms:created>
  <dcterms:modified xsi:type="dcterms:W3CDTF">2016-07-27T23:58:16Z</dcterms:modified>
</cp:coreProperties>
</file>